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52" d="100"/>
          <a:sy n="52" d="100"/>
        </p:scale>
        <p:origin x="56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F46"/>
        </a:solidFill>
        <a:effectLst/>
      </p:bgPr>
    </p:bg>
    <p:spTree>
      <p:nvGrpSpPr>
        <p:cNvPr id="1" name=""/>
        <p:cNvGrpSpPr/>
        <p:nvPr/>
      </p:nvGrpSpPr>
      <p:grpSpPr>
        <a:xfrm>
          <a:off x="0" y="0"/>
          <a:ext cx="0" cy="0"/>
          <a:chOff x="0" y="0"/>
          <a:chExt cx="0" cy="0"/>
        </a:xfrm>
      </p:grpSpPr>
      <p:sp>
        <p:nvSpPr>
          <p:cNvPr id="119" name="医療とAIビッグデータ応用…"/>
          <p:cNvSpPr txBox="1">
            <a:spLocks noGrp="1"/>
          </p:cNvSpPr>
          <p:nvPr>
            <p:ph type="ctrTitle"/>
          </p:nvPr>
        </p:nvSpPr>
        <p:spPr>
          <a:xfrm>
            <a:off x="-1319074" y="357576"/>
            <a:ext cx="20828001" cy="4648201"/>
          </a:xfrm>
          <a:prstGeom prst="rect">
            <a:avLst/>
          </a:prstGeom>
        </p:spPr>
        <p:txBody>
          <a:bodyPr/>
          <a:lstStyle/>
          <a:p>
            <a:pPr>
              <a:defRPr sz="9700">
                <a:solidFill>
                  <a:srgbClr val="FFFFFF"/>
                </a:solidFill>
                <a:latin typeface="ヒラギノ角ゴ ProN W6"/>
                <a:ea typeface="ヒラギノ角ゴ ProN W6"/>
                <a:cs typeface="ヒラギノ角ゴ ProN W6"/>
                <a:sym typeface="ヒラギノ角ゴ ProN W6"/>
              </a:defRPr>
            </a:pPr>
            <a:r>
              <a:t>医療とAIビッグデータ応用</a:t>
            </a:r>
          </a:p>
          <a:p>
            <a:pPr>
              <a:defRPr sz="9700">
                <a:solidFill>
                  <a:srgbClr val="FFFFFF"/>
                </a:solidFill>
                <a:latin typeface="ヒラギノ角ゴ ProN W6"/>
                <a:ea typeface="ヒラギノ角ゴ ProN W6"/>
                <a:cs typeface="ヒラギノ角ゴ ProN W6"/>
                <a:sym typeface="ヒラギノ角ゴ ProN W6"/>
              </a:defRPr>
            </a:pPr>
            <a:r>
              <a:t>NLP②</a:t>
            </a:r>
          </a:p>
        </p:txBody>
      </p:sp>
      <p:sp>
        <p:nvSpPr>
          <p:cNvPr id="120" name="三角形"/>
          <p:cNvSpPr/>
          <p:nvPr/>
        </p:nvSpPr>
        <p:spPr>
          <a:xfrm>
            <a:off x="8278495" y="3794494"/>
            <a:ext cx="16157835" cy="99817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1"/>
                </a:lnTo>
                <a:lnTo>
                  <a:pt x="21589" y="21600"/>
                </a:lnTo>
                <a:lnTo>
                  <a:pt x="21600" y="0"/>
                </a:lnTo>
                <a:close/>
              </a:path>
            </a:pathLst>
          </a:custGeom>
          <a:solidFill>
            <a:srgbClr val="2146F5"/>
          </a:solidFill>
          <a:ln w="12700">
            <a:miter lim="400000"/>
          </a:ln>
        </p:spPr>
        <p:txBody>
          <a:bodyPr lIns="50800" tIns="50800" rIns="50800" bIns="50800" anchor="ctr"/>
          <a:lstStyle/>
          <a:p>
            <a:endParaRPr/>
          </a:p>
        </p:txBody>
      </p:sp>
      <p:sp>
        <p:nvSpPr>
          <p:cNvPr id="121" name="統合教育機構…"/>
          <p:cNvSpPr txBox="1"/>
          <p:nvPr/>
        </p:nvSpPr>
        <p:spPr>
          <a:xfrm>
            <a:off x="9473200" y="8118208"/>
            <a:ext cx="20828001" cy="464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a:defRPr sz="8600">
                <a:solidFill>
                  <a:srgbClr val="FFFFFF"/>
                </a:solidFill>
              </a:defRPr>
            </a:pPr>
            <a:r>
              <a:t>統合教育機構</a:t>
            </a:r>
          </a:p>
          <a:p>
            <a:pPr>
              <a:defRPr sz="8600">
                <a:solidFill>
                  <a:srgbClr val="FFFFFF"/>
                </a:solidFill>
              </a:defRPr>
            </a:pPr>
            <a:r>
              <a:t>須藤毅顕</a:t>
            </a:r>
          </a:p>
        </p:txBody>
      </p:sp>
      <p:pic>
        <p:nvPicPr>
          <p:cNvPr id="2" name="スクリーンショット 2024-03-07 16.19.54.png" descr="スクリーンショット 2024-03-07 16.19.54.png">
            <a:extLst>
              <a:ext uri="{FF2B5EF4-FFF2-40B4-BE49-F238E27FC236}">
                <a16:creationId xmlns:a16="http://schemas.microsoft.com/office/drawing/2014/main" id="{DCE63553-3B72-B2FF-4044-865E1EE5480D}"/>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3" name="図 2" descr="QR コード&#10;&#10;自動的に生成された説明">
            <a:extLst>
              <a:ext uri="{FF2B5EF4-FFF2-40B4-BE49-F238E27FC236}">
                <a16:creationId xmlns:a16="http://schemas.microsoft.com/office/drawing/2014/main" id="{23AF90A4-F264-1A56-737C-E88079F12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185" name="ラベルとスコアが得られる…"/>
          <p:cNvSpPr txBox="1"/>
          <p:nvPr/>
        </p:nvSpPr>
        <p:spPr>
          <a:xfrm>
            <a:off x="3835797" y="8697841"/>
            <a:ext cx="16497491" cy="154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ラベルとスコアが得られる</a:t>
            </a:r>
          </a:p>
          <a:p>
            <a:pPr algn="l">
              <a:defRPr sz="4500"/>
            </a:pPr>
            <a:r>
              <a:t>[{‘label’ : ‘POSITIVE’, ‘score’ : 0.9998656511306763}]</a:t>
            </a:r>
          </a:p>
        </p:txBody>
      </p:sp>
      <p:sp>
        <p:nvSpPr>
          <p:cNvPr id="186" name="このパイプラインのモデルは「SST-2」というデータセットで学習している…"/>
          <p:cNvSpPr txBox="1"/>
          <p:nvPr/>
        </p:nvSpPr>
        <p:spPr>
          <a:xfrm>
            <a:off x="2690685" y="11506060"/>
            <a:ext cx="19002630" cy="1381126"/>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このパイプラインのモデルは「SST-2」というデータセットで学習している</a:t>
            </a:r>
          </a:p>
          <a:p>
            <a:pPr algn="l">
              <a:defRPr sz="4000"/>
            </a:pPr>
            <a:r>
              <a:t>SST-2：映画レビューがポジティブかネガティブかを分類するためのデータセット</a:t>
            </a:r>
          </a:p>
        </p:txBody>
      </p:sp>
      <p:pic>
        <p:nvPicPr>
          <p:cNvPr id="187" name="スクリーンショット 2023-12-27 11.13.27.png" descr="スクリーンショット 2023-12-27 11.13.27.png"/>
          <p:cNvPicPr>
            <a:picLocks noChangeAspect="1"/>
          </p:cNvPicPr>
          <p:nvPr/>
        </p:nvPicPr>
        <p:blipFill>
          <a:blip r:embed="rId2"/>
          <a:stretch>
            <a:fillRect/>
          </a:stretch>
        </p:blipFill>
        <p:spPr>
          <a:xfrm>
            <a:off x="905230" y="2982177"/>
            <a:ext cx="13564353" cy="4659224"/>
          </a:xfrm>
          <a:prstGeom prst="rect">
            <a:avLst/>
          </a:prstGeom>
          <a:ln w="25400">
            <a:solidFill>
              <a:srgbClr val="000000"/>
            </a:solidFill>
            <a:miter lim="400000"/>
          </a:ln>
        </p:spPr>
      </p:pic>
      <p:sp>
        <p:nvSpPr>
          <p:cNvPr id="188" name="パイプラインの読み込み"/>
          <p:cNvSpPr txBox="1"/>
          <p:nvPr/>
        </p:nvSpPr>
        <p:spPr>
          <a:xfrm>
            <a:off x="16552946" y="3396400"/>
            <a:ext cx="5283201"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パイプラインの読み込み</a:t>
            </a:r>
          </a:p>
        </p:txBody>
      </p:sp>
      <p:sp>
        <p:nvSpPr>
          <p:cNvPr id="189" name="変数 = pipeline(タスク、モデル)"/>
          <p:cNvSpPr txBox="1"/>
          <p:nvPr/>
        </p:nvSpPr>
        <p:spPr>
          <a:xfrm>
            <a:off x="15960635" y="4750921"/>
            <a:ext cx="7265709"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変数 = pipeline(タスク、モデル)</a:t>
            </a:r>
          </a:p>
        </p:txBody>
      </p:sp>
      <p:sp>
        <p:nvSpPr>
          <p:cNvPr id="190" name="モデルは省略可"/>
          <p:cNvSpPr txBox="1"/>
          <p:nvPr/>
        </p:nvSpPr>
        <p:spPr>
          <a:xfrm>
            <a:off x="18130057" y="5761511"/>
            <a:ext cx="33801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モデルは省略可</a:t>
            </a:r>
          </a:p>
        </p:txBody>
      </p:sp>
      <p:sp>
        <p:nvSpPr>
          <p:cNvPr id="191" name="テキスト分類のタスク名：’text-classification’ or ‘sentiment-analysis’"/>
          <p:cNvSpPr txBox="1"/>
          <p:nvPr/>
        </p:nvSpPr>
        <p:spPr>
          <a:xfrm>
            <a:off x="2621932" y="1940280"/>
            <a:ext cx="19809905"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テキスト分類のタスク名：’text-classification’ or ‘sentiment-analysis’</a:t>
            </a:r>
          </a:p>
        </p:txBody>
      </p:sp>
      <p:sp>
        <p:nvSpPr>
          <p:cNvPr id="192" name="https://huggingface.co/datasets/sst2"/>
          <p:cNvSpPr txBox="1"/>
          <p:nvPr/>
        </p:nvSpPr>
        <p:spPr>
          <a:xfrm>
            <a:off x="14648343" y="13060709"/>
            <a:ext cx="792251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https://huggingface.co/datasets/sst2</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5"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196"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意味が分からない？</a:t>
            </a:r>
          </a:p>
        </p:txBody>
      </p:sp>
      <p:sp>
        <p:nvSpPr>
          <p:cNvPr id="197"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ChatGPTに文章を作らせて、transformerでテキスト分類させよう</a:t>
            </a:r>
          </a:p>
        </p:txBody>
      </p:sp>
      <p:pic>
        <p:nvPicPr>
          <p:cNvPr id="198" name="スクリーンショット 2023-12-27 11.41.48.png" descr="スクリーンショット 2023-12-27 11.41.48.png"/>
          <p:cNvPicPr>
            <a:picLocks noChangeAspect="1"/>
          </p:cNvPicPr>
          <p:nvPr/>
        </p:nvPicPr>
        <p:blipFill>
          <a:blip r:embed="rId2"/>
          <a:stretch>
            <a:fillRect/>
          </a:stretch>
        </p:blipFill>
        <p:spPr>
          <a:xfrm>
            <a:off x="350270" y="3997959"/>
            <a:ext cx="12125860" cy="5533417"/>
          </a:xfrm>
          <a:prstGeom prst="rect">
            <a:avLst/>
          </a:prstGeom>
          <a:ln w="25400">
            <a:solidFill>
              <a:srgbClr val="000000"/>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1"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02"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ChatGPTに文章を作らせて、transformerでテキスト分類させよう</a:t>
            </a:r>
          </a:p>
        </p:txBody>
      </p:sp>
      <p:pic>
        <p:nvPicPr>
          <p:cNvPr id="203" name="スクリーンショット 2023-12-27 11.41.48.png" descr="スクリーンショット 2023-12-27 11.41.48.png"/>
          <p:cNvPicPr>
            <a:picLocks noChangeAspect="1"/>
          </p:cNvPicPr>
          <p:nvPr/>
        </p:nvPicPr>
        <p:blipFill>
          <a:blip r:embed="rId2"/>
          <a:stretch>
            <a:fillRect/>
          </a:stretch>
        </p:blipFill>
        <p:spPr>
          <a:xfrm>
            <a:off x="350270" y="3997959"/>
            <a:ext cx="12125860" cy="5533417"/>
          </a:xfrm>
          <a:prstGeom prst="rect">
            <a:avLst/>
          </a:prstGeom>
          <a:ln w="25400">
            <a:solidFill>
              <a:srgbClr val="000000"/>
            </a:solidFill>
            <a:miter lim="400000"/>
          </a:ln>
        </p:spPr>
      </p:pic>
      <p:sp>
        <p:nvSpPr>
          <p:cNvPr id="204"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意味が分からない？</a:t>
            </a:r>
          </a:p>
        </p:txBody>
      </p:sp>
      <p:pic>
        <p:nvPicPr>
          <p:cNvPr id="205" name="スクリーンショット 2023-12-27 11.43.18.png" descr="スクリーンショット 2023-12-27 11.43.18.png"/>
          <p:cNvPicPr>
            <a:picLocks noChangeAspect="1"/>
          </p:cNvPicPr>
          <p:nvPr/>
        </p:nvPicPr>
        <p:blipFill>
          <a:blip r:embed="rId3"/>
          <a:stretch>
            <a:fillRect/>
          </a:stretch>
        </p:blipFill>
        <p:spPr>
          <a:xfrm>
            <a:off x="12912540" y="3076130"/>
            <a:ext cx="10702583" cy="7563740"/>
          </a:xfrm>
          <a:prstGeom prst="rect">
            <a:avLst/>
          </a:prstGeom>
          <a:ln w="25400">
            <a:solidFill>
              <a:srgbClr val="000000"/>
            </a:solidFill>
            <a:miter lim="400000"/>
          </a:ln>
        </p:spPr>
      </p:pic>
      <p:sp>
        <p:nvSpPr>
          <p:cNvPr id="206" name="ポジティブそう"/>
          <p:cNvSpPr txBox="1"/>
          <p:nvPr/>
        </p:nvSpPr>
        <p:spPr>
          <a:xfrm>
            <a:off x="16428682" y="11733817"/>
            <a:ext cx="367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ポジティブそう</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09" name="スクリーンショット 2023-12-27 11.45.15.png" descr="スクリーンショット 2023-12-27 11.45.15.png"/>
          <p:cNvPicPr>
            <a:picLocks noChangeAspect="1"/>
          </p:cNvPicPr>
          <p:nvPr/>
        </p:nvPicPr>
        <p:blipFill>
          <a:blip r:embed="rId2"/>
          <a:stretch>
            <a:fillRect/>
          </a:stretch>
        </p:blipFill>
        <p:spPr>
          <a:xfrm>
            <a:off x="1078520" y="3578010"/>
            <a:ext cx="22664727" cy="1495643"/>
          </a:xfrm>
          <a:prstGeom prst="rect">
            <a:avLst/>
          </a:prstGeom>
          <a:ln w="25400">
            <a:solidFill>
              <a:srgbClr val="000000"/>
            </a:solidFill>
            <a:miter lim="400000"/>
          </a:ln>
        </p:spPr>
      </p:pic>
      <p:sp>
        <p:nvSpPr>
          <p:cNvPr id="210"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11"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コピーしてtest = 〇〇に貼り付けて実行</a:t>
            </a:r>
          </a:p>
        </p:txBody>
      </p:sp>
      <p:pic>
        <p:nvPicPr>
          <p:cNvPr id="212" name="スクリーンショット 2023-12-27 11.47.55.png" descr="スクリーンショット 2023-12-27 11.47.55.png"/>
          <p:cNvPicPr>
            <a:picLocks noChangeAspect="1"/>
          </p:cNvPicPr>
          <p:nvPr/>
        </p:nvPicPr>
        <p:blipFill>
          <a:blip r:embed="rId3"/>
          <a:stretch>
            <a:fillRect/>
          </a:stretch>
        </p:blipFill>
        <p:spPr>
          <a:xfrm>
            <a:off x="1163901" y="5708838"/>
            <a:ext cx="22056198" cy="1501430"/>
          </a:xfrm>
          <a:prstGeom prst="rect">
            <a:avLst/>
          </a:prstGeom>
          <a:ln w="12700">
            <a:miter lim="400000"/>
          </a:ln>
        </p:spPr>
      </p:pic>
      <p:sp>
        <p:nvSpPr>
          <p:cNvPr id="213"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魅力的と判断してPositive?</a:t>
            </a:r>
          </a:p>
        </p:txBody>
      </p:sp>
      <p:pic>
        <p:nvPicPr>
          <p:cNvPr id="214" name="線 線" descr="線 線"/>
          <p:cNvPicPr>
            <a:picLocks/>
          </p:cNvPicPr>
          <p:nvPr/>
        </p:nvPicPr>
        <p:blipFill>
          <a:blip r:embed="rId4"/>
          <a:stretch>
            <a:fillRect/>
          </a:stretch>
        </p:blipFill>
        <p:spPr>
          <a:xfrm>
            <a:off x="1570298" y="7056453"/>
            <a:ext cx="10312471" cy="762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8"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魅力的と判断してPositive?</a:t>
            </a:r>
          </a:p>
        </p:txBody>
      </p:sp>
      <p:pic>
        <p:nvPicPr>
          <p:cNvPr id="219" name="スクリーンショット 2023-12-27 11.45.15.png" descr="スクリーンショット 2023-12-27 11.45.15.png"/>
          <p:cNvPicPr>
            <a:picLocks noChangeAspect="1"/>
          </p:cNvPicPr>
          <p:nvPr/>
        </p:nvPicPr>
        <p:blipFill>
          <a:blip r:embed="rId2"/>
          <a:stretch>
            <a:fillRect/>
          </a:stretch>
        </p:blipFill>
        <p:spPr>
          <a:xfrm>
            <a:off x="1078520" y="3578010"/>
            <a:ext cx="22664727" cy="1495643"/>
          </a:xfrm>
          <a:prstGeom prst="rect">
            <a:avLst/>
          </a:prstGeom>
          <a:ln w="25400">
            <a:solidFill>
              <a:srgbClr val="000000"/>
            </a:solidFill>
            <a:miter lim="400000"/>
          </a:ln>
        </p:spPr>
      </p:pic>
      <p:sp>
        <p:nvSpPr>
          <p:cNvPr id="220"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21"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コピーしてtest = 〇〇に貼り付けて実行</a:t>
            </a:r>
          </a:p>
        </p:txBody>
      </p:sp>
      <p:pic>
        <p:nvPicPr>
          <p:cNvPr id="222" name="スクリーンショット 2023-12-27 11.47.55.png" descr="スクリーンショット 2023-12-27 11.47.55.png"/>
          <p:cNvPicPr>
            <a:picLocks noChangeAspect="1"/>
          </p:cNvPicPr>
          <p:nvPr/>
        </p:nvPicPr>
        <p:blipFill>
          <a:blip r:embed="rId3"/>
          <a:stretch>
            <a:fillRect/>
          </a:stretch>
        </p:blipFill>
        <p:spPr>
          <a:xfrm>
            <a:off x="1163901" y="5708838"/>
            <a:ext cx="22056198" cy="1501430"/>
          </a:xfrm>
          <a:prstGeom prst="rect">
            <a:avLst/>
          </a:prstGeom>
          <a:ln w="12700">
            <a:miter lim="400000"/>
          </a:ln>
        </p:spPr>
      </p:pic>
      <p:pic>
        <p:nvPicPr>
          <p:cNvPr id="223" name="スクリーンショット 2023-12-27 11.51.36.png" descr="スクリーンショット 2023-12-27 11.51.36.png"/>
          <p:cNvPicPr>
            <a:picLocks noChangeAspect="1"/>
          </p:cNvPicPr>
          <p:nvPr/>
        </p:nvPicPr>
        <p:blipFill>
          <a:blip r:embed="rId4"/>
          <a:stretch>
            <a:fillRect/>
          </a:stretch>
        </p:blipFill>
        <p:spPr>
          <a:xfrm>
            <a:off x="10236439" y="9719416"/>
            <a:ext cx="12911461" cy="1986379"/>
          </a:xfrm>
          <a:prstGeom prst="rect">
            <a:avLst/>
          </a:prstGeom>
          <a:ln w="12700">
            <a:miter lim="400000"/>
          </a:ln>
        </p:spPr>
      </p:pic>
      <p:sp>
        <p:nvSpPr>
          <p:cNvPr id="224" name="長文の文字列は”\”で改行できる…"/>
          <p:cNvSpPr txBox="1"/>
          <p:nvPr/>
        </p:nvSpPr>
        <p:spPr>
          <a:xfrm>
            <a:off x="1109095" y="9544205"/>
            <a:ext cx="8196784" cy="233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長文の文字列は”\”で改行できる</a:t>
            </a:r>
          </a:p>
          <a:p>
            <a:pPr algn="l">
              <a:defRPr sz="4400"/>
            </a:pPr>
            <a:r>
              <a:t>(windowsはキーボードの右下)</a:t>
            </a:r>
          </a:p>
          <a:p>
            <a:pPr algn="l">
              <a:defRPr sz="4400"/>
            </a:pPr>
            <a:r>
              <a:t>(macは”option”+”¥”)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7"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28" name="スクリーンショット 2023-12-27 11.57.37.png" descr="スクリーンショット 2023-12-27 11.57.37.png"/>
          <p:cNvPicPr>
            <a:picLocks noChangeAspect="1"/>
          </p:cNvPicPr>
          <p:nvPr/>
        </p:nvPicPr>
        <p:blipFill>
          <a:blip r:embed="rId2"/>
          <a:stretch>
            <a:fillRect/>
          </a:stretch>
        </p:blipFill>
        <p:spPr>
          <a:xfrm>
            <a:off x="712927" y="3379758"/>
            <a:ext cx="11320813" cy="6251401"/>
          </a:xfrm>
          <a:prstGeom prst="rect">
            <a:avLst/>
          </a:prstGeom>
          <a:ln w="25400">
            <a:solidFill>
              <a:srgbClr val="000000"/>
            </a:solidFill>
            <a:miter lim="400000"/>
          </a:ln>
        </p:spPr>
      </p:pic>
      <p:sp>
        <p:nvSpPr>
          <p:cNvPr id="229" name="negativeも出力してみよう"/>
          <p:cNvSpPr txBox="1"/>
          <p:nvPr/>
        </p:nvSpPr>
        <p:spPr>
          <a:xfrm>
            <a:off x="2889678" y="2161073"/>
            <a:ext cx="6967310"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negativeも出力してみよう</a:t>
            </a:r>
          </a:p>
        </p:txBody>
      </p:sp>
      <p:sp>
        <p:nvSpPr>
          <p:cNvPr id="230"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3"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34" name="スクリーンショット 2023-12-27 11.57.37.png" descr="スクリーンショット 2023-12-27 11.57.37.png"/>
          <p:cNvPicPr>
            <a:picLocks noChangeAspect="1"/>
          </p:cNvPicPr>
          <p:nvPr/>
        </p:nvPicPr>
        <p:blipFill>
          <a:blip r:embed="rId2"/>
          <a:stretch>
            <a:fillRect/>
          </a:stretch>
        </p:blipFill>
        <p:spPr>
          <a:xfrm>
            <a:off x="712927" y="3379758"/>
            <a:ext cx="11320813" cy="6251401"/>
          </a:xfrm>
          <a:prstGeom prst="rect">
            <a:avLst/>
          </a:prstGeom>
          <a:ln w="25400">
            <a:solidFill>
              <a:srgbClr val="000000"/>
            </a:solidFill>
            <a:miter lim="400000"/>
          </a:ln>
        </p:spPr>
      </p:pic>
      <p:sp>
        <p:nvSpPr>
          <p:cNvPr id="235" name="negativeも出力してみよう"/>
          <p:cNvSpPr txBox="1"/>
          <p:nvPr/>
        </p:nvSpPr>
        <p:spPr>
          <a:xfrm>
            <a:off x="2889678" y="2161073"/>
            <a:ext cx="6967310"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negativeも出力してみよう</a:t>
            </a:r>
          </a:p>
        </p:txBody>
      </p:sp>
      <p:sp>
        <p:nvSpPr>
          <p:cNvPr id="236"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pic>
        <p:nvPicPr>
          <p:cNvPr id="237" name="スクリーンショット 2023-12-27 12.02.13.png" descr="スクリーンショット 2023-12-27 12.02.13.png"/>
          <p:cNvPicPr>
            <a:picLocks noChangeAspect="1"/>
          </p:cNvPicPr>
          <p:nvPr/>
        </p:nvPicPr>
        <p:blipFill>
          <a:blip r:embed="rId3"/>
          <a:stretch>
            <a:fillRect/>
          </a:stretch>
        </p:blipFill>
        <p:spPr>
          <a:xfrm>
            <a:off x="12591584" y="3546358"/>
            <a:ext cx="10985501" cy="5918201"/>
          </a:xfrm>
          <a:prstGeom prst="rect">
            <a:avLst/>
          </a:prstGeom>
          <a:ln w="25400">
            <a:solidFill>
              <a:srgbClr val="000000"/>
            </a:solidFill>
            <a:miter lim="400000"/>
          </a:ln>
        </p:spPr>
      </p:pic>
      <p:sp>
        <p:nvSpPr>
          <p:cNvPr id="238" name="プロンプトエンジニアという職種が…"/>
          <p:cNvSpPr txBox="1"/>
          <p:nvPr/>
        </p:nvSpPr>
        <p:spPr>
          <a:xfrm>
            <a:off x="13658385" y="10608543"/>
            <a:ext cx="8851901" cy="1479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プロンプトエンジニアという職種が</a:t>
            </a:r>
          </a:p>
          <a:p>
            <a:pPr>
              <a:defRPr sz="4300"/>
            </a:pPr>
            <a:r>
              <a:t>出るほどテクニックは様々あります</a:t>
            </a:r>
          </a:p>
        </p:txBody>
      </p:sp>
      <p:sp>
        <p:nvSpPr>
          <p:cNvPr id="239" name="プロンプト内の改行は(shift+enter)"/>
          <p:cNvSpPr txBox="1"/>
          <p:nvPr/>
        </p:nvSpPr>
        <p:spPr>
          <a:xfrm>
            <a:off x="15510673" y="2765668"/>
            <a:ext cx="780349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プロンプト内の改行は(shift+enter)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2"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43" name="スクリーンショット 2023-12-27 12.07.27.png" descr="スクリーンショット 2023-12-27 12.07.27.png"/>
          <p:cNvPicPr>
            <a:picLocks noChangeAspect="1"/>
          </p:cNvPicPr>
          <p:nvPr/>
        </p:nvPicPr>
        <p:blipFill>
          <a:blip r:embed="rId2"/>
          <a:stretch>
            <a:fillRect/>
          </a:stretch>
        </p:blipFill>
        <p:spPr>
          <a:xfrm>
            <a:off x="1534248" y="2916093"/>
            <a:ext cx="16977129" cy="4226960"/>
          </a:xfrm>
          <a:prstGeom prst="rect">
            <a:avLst/>
          </a:prstGeom>
          <a:ln w="25400">
            <a:solidFill>
              <a:srgbClr val="000000"/>
            </a:solidFill>
            <a:miter lim="400000"/>
          </a:ln>
        </p:spPr>
      </p:pic>
      <p:sp>
        <p:nvSpPr>
          <p:cNvPr id="244"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ネガティブと出力された</a:t>
            </a:r>
          </a:p>
        </p:txBody>
      </p:sp>
      <p:sp>
        <p:nvSpPr>
          <p:cNvPr id="245"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6" name="?"/>
          <p:cNvSpPr txBox="1"/>
          <p:nvPr/>
        </p:nvSpPr>
        <p:spPr>
          <a:xfrm>
            <a:off x="19754257" y="5651809"/>
            <a:ext cx="466916"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9"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50" name="スクリーンショット 2023-12-27 12.07.27.png" descr="スクリーンショット 2023-12-27 12.07.27.png"/>
          <p:cNvPicPr>
            <a:picLocks noChangeAspect="1"/>
          </p:cNvPicPr>
          <p:nvPr/>
        </p:nvPicPr>
        <p:blipFill>
          <a:blip r:embed="rId2"/>
          <a:stretch>
            <a:fillRect/>
          </a:stretch>
        </p:blipFill>
        <p:spPr>
          <a:xfrm>
            <a:off x="1534248" y="2916093"/>
            <a:ext cx="16977129" cy="4226960"/>
          </a:xfrm>
          <a:prstGeom prst="rect">
            <a:avLst/>
          </a:prstGeom>
          <a:ln w="25400">
            <a:solidFill>
              <a:srgbClr val="000000"/>
            </a:solidFill>
            <a:miter lim="400000"/>
          </a:ln>
        </p:spPr>
      </p:pic>
      <p:sp>
        <p:nvSpPr>
          <p:cNvPr id="251"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ネガティブと出力された</a:t>
            </a:r>
          </a:p>
        </p:txBody>
      </p:sp>
      <p:sp>
        <p:nvSpPr>
          <p:cNvPr id="252"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53" name="スクリーンショット 2023-12-27 12.11.44.png" descr="スクリーンショット 2023-12-27 12.11.44.png"/>
          <p:cNvPicPr>
            <a:picLocks noChangeAspect="1"/>
          </p:cNvPicPr>
          <p:nvPr/>
        </p:nvPicPr>
        <p:blipFill>
          <a:blip r:embed="rId3"/>
          <a:stretch>
            <a:fillRect/>
          </a:stretch>
        </p:blipFill>
        <p:spPr>
          <a:xfrm>
            <a:off x="1384682" y="7463155"/>
            <a:ext cx="7994695" cy="5689248"/>
          </a:xfrm>
          <a:prstGeom prst="rect">
            <a:avLst/>
          </a:prstGeom>
          <a:ln w="12700">
            <a:miter lim="400000"/>
          </a:ln>
        </p:spPr>
      </p:pic>
      <p:sp>
        <p:nvSpPr>
          <p:cNvPr id="254" name="pipelineは色んなオプションがあります"/>
          <p:cNvSpPr txBox="1"/>
          <p:nvPr/>
        </p:nvSpPr>
        <p:spPr>
          <a:xfrm>
            <a:off x="11972012" y="7534275"/>
            <a:ext cx="10501885"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pipelineは色んなオプションがあります</a:t>
            </a:r>
          </a:p>
        </p:txBody>
      </p:sp>
      <p:sp>
        <p:nvSpPr>
          <p:cNvPr id="255" name="pipeline(タスク)だけだったので、初期設定の"/>
          <p:cNvSpPr txBox="1"/>
          <p:nvPr/>
        </p:nvSpPr>
        <p:spPr>
          <a:xfrm>
            <a:off x="11177056" y="8897102"/>
            <a:ext cx="12091798"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pipeline(タスク)だけだったので、初期設定の</a:t>
            </a:r>
          </a:p>
        </p:txBody>
      </p:sp>
      <p:sp>
        <p:nvSpPr>
          <p:cNvPr id="256" name="&quot;distilbert-base-uncased-finetuned-sst-2-english&quot;"/>
          <p:cNvSpPr txBox="1"/>
          <p:nvPr/>
        </p:nvSpPr>
        <p:spPr>
          <a:xfrm>
            <a:off x="10685389" y="10002978"/>
            <a:ext cx="1357833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000"/>
            </a:lvl1pPr>
          </a:lstStyle>
          <a:p>
            <a:r>
              <a:t>"distilbert-base-uncased-finetuned-sst-2-english"</a:t>
            </a:r>
          </a:p>
        </p:txBody>
      </p:sp>
      <p:sp>
        <p:nvSpPr>
          <p:cNvPr id="257" name="を使用している"/>
          <p:cNvSpPr txBox="1"/>
          <p:nvPr/>
        </p:nvSpPr>
        <p:spPr>
          <a:xfrm>
            <a:off x="17196758" y="12353928"/>
            <a:ext cx="4086226"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を使用している</a:t>
            </a:r>
          </a:p>
        </p:txBody>
      </p:sp>
      <p:sp>
        <p:nvSpPr>
          <p:cNvPr id="258" name="distilbertモデルベース…"/>
          <p:cNvSpPr txBox="1"/>
          <p:nvPr/>
        </p:nvSpPr>
        <p:spPr>
          <a:xfrm>
            <a:off x="10808175" y="11032151"/>
            <a:ext cx="397345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t>distilbertモデルベース</a:t>
            </a:r>
          </a:p>
          <a:p>
            <a:pPr>
              <a:defRPr>
                <a:latin typeface="+mn-lt"/>
                <a:ea typeface="+mn-ea"/>
                <a:cs typeface="+mn-cs"/>
                <a:sym typeface="ヒラギノ角ゴ ProN W3"/>
              </a:defRPr>
            </a:pPr>
            <a:r>
              <a:t>(transfomerの1種)</a:t>
            </a:r>
          </a:p>
        </p:txBody>
      </p:sp>
      <p:sp>
        <p:nvSpPr>
          <p:cNvPr id="259" name="前処理で小文字化"/>
          <p:cNvSpPr txBox="1"/>
          <p:nvPr/>
        </p:nvSpPr>
        <p:spPr>
          <a:xfrm>
            <a:off x="14876017" y="10723940"/>
            <a:ext cx="3162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前処理で小文字化</a:t>
            </a:r>
          </a:p>
        </p:txBody>
      </p:sp>
      <p:sp>
        <p:nvSpPr>
          <p:cNvPr id="260" name="SST-2でファインチューニング"/>
          <p:cNvSpPr txBox="1"/>
          <p:nvPr/>
        </p:nvSpPr>
        <p:spPr>
          <a:xfrm>
            <a:off x="16870065" y="11317901"/>
            <a:ext cx="541096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SST-2でファインチューニング</a:t>
            </a:r>
          </a:p>
        </p:txBody>
      </p:sp>
      <p:sp>
        <p:nvSpPr>
          <p:cNvPr id="261" name="英語版"/>
          <p:cNvSpPr txBox="1"/>
          <p:nvPr/>
        </p:nvSpPr>
        <p:spPr>
          <a:xfrm>
            <a:off x="22337217" y="10750589"/>
            <a:ext cx="1257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英語版</a:t>
            </a:r>
          </a:p>
        </p:txBody>
      </p:sp>
      <p:sp>
        <p:nvSpPr>
          <p:cNvPr id="262" name="線"/>
          <p:cNvSpPr/>
          <p:nvPr/>
        </p:nvSpPr>
        <p:spPr>
          <a:xfrm>
            <a:off x="10967788" y="10666057"/>
            <a:ext cx="3973450" cy="1"/>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a:off x="15060632" y="10666057"/>
            <a:ext cx="2413325" cy="1"/>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17635125" y="10666057"/>
            <a:ext cx="4198110" cy="1"/>
          </a:xfrm>
          <a:prstGeom prst="line">
            <a:avLst/>
          </a:prstGeom>
          <a:ln w="25400">
            <a:solidFill>
              <a:srgbClr val="000000"/>
            </a:solidFill>
            <a:miter lim="400000"/>
          </a:ln>
        </p:spPr>
        <p:txBody>
          <a:bodyPr lIns="50800" tIns="50800" rIns="50800" bIns="50800" anchor="ctr"/>
          <a:lstStyle/>
          <a:p>
            <a:endParaRPr/>
          </a:p>
        </p:txBody>
      </p:sp>
      <p:sp>
        <p:nvSpPr>
          <p:cNvPr id="265" name="線"/>
          <p:cNvSpPr/>
          <p:nvPr/>
        </p:nvSpPr>
        <p:spPr>
          <a:xfrm>
            <a:off x="21972762" y="10666057"/>
            <a:ext cx="2113211" cy="1"/>
          </a:xfrm>
          <a:prstGeom prst="line">
            <a:avLst/>
          </a:prstGeom>
          <a:ln w="254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8"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269"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a:t>
            </a:r>
            <a:r>
              <a:rPr>
                <a:solidFill>
                  <a:schemeClr val="accent5">
                    <a:hueOff val="-82419"/>
                    <a:satOff val="-9513"/>
                    <a:lumOff val="-16343"/>
                  </a:schemeClr>
                </a:solidFill>
              </a:rP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Huggingface Transformers"/>
          <p:cNvSpPr txBox="1"/>
          <p:nvPr/>
        </p:nvSpPr>
        <p:spPr>
          <a:xfrm>
            <a:off x="7254048" y="403219"/>
            <a:ext cx="103172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a:t>
            </a:r>
          </a:p>
        </p:txBody>
      </p:sp>
      <p:sp>
        <p:nvSpPr>
          <p:cNvPr id="125" name="Huggingface Transformersは、世界中で使われている自然言語処理の深層学習フレームワーク。最先端の自然言語処理アルゴリズムを簡単に試すことが出来る。"/>
          <p:cNvSpPr txBox="1"/>
          <p:nvPr/>
        </p:nvSpPr>
        <p:spPr>
          <a:xfrm>
            <a:off x="642075" y="2397110"/>
            <a:ext cx="2309985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800"/>
            </a:lvl1pPr>
          </a:lstStyle>
          <a:p>
            <a:r>
              <a:t>Huggingface Transformersは、世界中で使われている自然言語処理の深層学習フレームワーク。最先端の自然言語処理アルゴリズムを簡単に試すことが出来る。</a:t>
            </a:r>
          </a:p>
        </p:txBody>
      </p:sp>
      <p:pic>
        <p:nvPicPr>
          <p:cNvPr id="126" name="スクリーンショット 2023-12-27 10.30.01.png" descr="スクリーンショット 2023-12-27 10.30.01.png"/>
          <p:cNvPicPr>
            <a:picLocks noChangeAspect="1"/>
          </p:cNvPicPr>
          <p:nvPr/>
        </p:nvPicPr>
        <p:blipFill>
          <a:blip r:embed="rId2"/>
          <a:stretch>
            <a:fillRect/>
          </a:stretch>
        </p:blipFill>
        <p:spPr>
          <a:xfrm>
            <a:off x="1877991" y="4617545"/>
            <a:ext cx="15307799" cy="8730758"/>
          </a:xfrm>
          <a:prstGeom prst="rect">
            <a:avLst/>
          </a:prstGeom>
          <a:ln w="25400">
            <a:solidFill>
              <a:srgbClr val="000000"/>
            </a:solidFill>
            <a:miter lim="400000"/>
          </a:ln>
        </p:spPr>
      </p:pic>
      <p:sp>
        <p:nvSpPr>
          <p:cNvPr id="127" name="https://huggingface.co"/>
          <p:cNvSpPr txBox="1"/>
          <p:nvPr/>
        </p:nvSpPr>
        <p:spPr>
          <a:xfrm>
            <a:off x="18336080" y="12632840"/>
            <a:ext cx="486003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https://huggingface.co</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2"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273" name="・質問応答：「コンテキスト」と「質問」からコンテキスト内に含まれる…"/>
          <p:cNvSpPr txBox="1"/>
          <p:nvPr/>
        </p:nvSpPr>
        <p:spPr>
          <a:xfrm>
            <a:off x="2113025" y="2136283"/>
            <a:ext cx="20157949"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・質問応答：「コンテキスト」と「質問」からコンテキスト内に含まれる</a:t>
            </a:r>
          </a:p>
          <a:p>
            <a:pPr algn="l">
              <a:defRPr sz="4800"/>
            </a:pPr>
            <a:r>
              <a:t>　「答え」を抽出する。「コンテキスト」は、文脈、前後関係、事情、</a:t>
            </a:r>
          </a:p>
          <a:p>
            <a:pPr algn="l">
              <a:defRPr sz="4800"/>
            </a:pPr>
            <a:r>
              <a:t>　背景、状況などを示すひとまとまりの文章にする</a:t>
            </a:r>
          </a:p>
        </p:txBody>
      </p:sp>
      <p:sp>
        <p:nvSpPr>
          <p:cNvPr id="274" name="「自然言語処理（NLP）は、コンピュータが人間の言語（自然言語）を理解し、生成する技術のことです。NLPは人間とコンピュータのコミュニケーションを助け、テキストデータの分析や処理を自動化します。主なタスクには、テキスト分類、機械翻訳、感情分析、文章生成、音声認識などがあります。NLPは機械学習やディープラーニングの技術を用いて、言語の複雑なパターンや構造を学習します。」"/>
          <p:cNvSpPr txBox="1"/>
          <p:nvPr/>
        </p:nvSpPr>
        <p:spPr>
          <a:xfrm>
            <a:off x="5907519" y="5203427"/>
            <a:ext cx="15393637" cy="450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800">
                <a:latin typeface="Helvetica"/>
                <a:ea typeface="Helvetica"/>
                <a:cs typeface="Helvetica"/>
                <a:sym typeface="Helvetica"/>
              </a:defRPr>
            </a:lvl1pPr>
          </a:lstStyle>
          <a:p>
            <a:r>
              <a:t>「自然言語処理（NLP）は、コンピュータが人間の言語（自然言語）を理解し、生成する技術のことです。NLPは人間とコンピュータのコミュニケーションを助け、テキストデータの分析や処理を自動化します。主なタスクには、テキスト分類、機械翻訳、感情分析、文章生成、音声認識などがあります。NLPは機械学習やディープラーニングの技術を用いて、言語の複雑なパターンや構造を学習します。」</a:t>
            </a:r>
          </a:p>
        </p:txBody>
      </p:sp>
      <p:sp>
        <p:nvSpPr>
          <p:cNvPr id="275" name="コンテキスト"/>
          <p:cNvSpPr txBox="1"/>
          <p:nvPr/>
        </p:nvSpPr>
        <p:spPr>
          <a:xfrm>
            <a:off x="1444124" y="6771298"/>
            <a:ext cx="298094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コンテキスト</a:t>
            </a:r>
          </a:p>
        </p:txBody>
      </p:sp>
      <p:sp>
        <p:nvSpPr>
          <p:cNvPr id="276" name="質問"/>
          <p:cNvSpPr txBox="1"/>
          <p:nvPr/>
        </p:nvSpPr>
        <p:spPr>
          <a:xfrm>
            <a:off x="2394846" y="10872042"/>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質問</a:t>
            </a:r>
          </a:p>
        </p:txBody>
      </p:sp>
      <p:sp>
        <p:nvSpPr>
          <p:cNvPr id="277" name="答え"/>
          <p:cNvSpPr txBox="1"/>
          <p:nvPr/>
        </p:nvSpPr>
        <p:spPr>
          <a:xfrm>
            <a:off x="2394846" y="12026089"/>
            <a:ext cx="1079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答え</a:t>
            </a:r>
          </a:p>
        </p:txBody>
      </p:sp>
      <p:sp>
        <p:nvSpPr>
          <p:cNvPr id="278" name="自然言語処理とはなんですか"/>
          <p:cNvSpPr txBox="1"/>
          <p:nvPr/>
        </p:nvSpPr>
        <p:spPr>
          <a:xfrm>
            <a:off x="6021226" y="10872042"/>
            <a:ext cx="635431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自然言語処理とはなんですか</a:t>
            </a:r>
          </a:p>
        </p:txBody>
      </p:sp>
      <p:sp>
        <p:nvSpPr>
          <p:cNvPr id="279" name="コンピュータが人間の言語を理解し生成する技術"/>
          <p:cNvSpPr txBox="1"/>
          <p:nvPr/>
        </p:nvSpPr>
        <p:spPr>
          <a:xfrm>
            <a:off x="6011375" y="12026089"/>
            <a:ext cx="10731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コンピュータが人間の言語を理解し生成する技術</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2" name="引数に質問(question)とコンテキスト(context)を指定する…"/>
          <p:cNvSpPr txBox="1"/>
          <p:nvPr/>
        </p:nvSpPr>
        <p:spPr>
          <a:xfrm>
            <a:off x="1827631" y="7199136"/>
            <a:ext cx="18849443"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引数に質問(question)とコンテキスト(context)を指定する</a:t>
            </a:r>
          </a:p>
          <a:p>
            <a:pPr algn="l">
              <a:defRPr sz="4200"/>
            </a:pPr>
            <a:r>
              <a:t>scoreとstart(応答の開始位置)とend(応答の終了位置)とanswerが得られる</a:t>
            </a:r>
          </a:p>
          <a:p>
            <a:pPr algn="l">
              <a:defRPr sz="4200">
                <a:solidFill>
                  <a:schemeClr val="accent5">
                    <a:hueOff val="-82419"/>
                    <a:satOff val="-9513"/>
                    <a:lumOff val="-16343"/>
                  </a:schemeClr>
                </a:solidFill>
              </a:defRPr>
            </a:pPr>
            <a:r>
              <a:t>つまり要約しているわけでなく抜き出す形で質問に答える</a:t>
            </a:r>
          </a:p>
        </p:txBody>
      </p:sp>
      <p:sp>
        <p:nvSpPr>
          <p:cNvPr id="283" name="このパイプラインのモデルはデータセット「SQuAD」で学習している…"/>
          <p:cNvSpPr txBox="1"/>
          <p:nvPr/>
        </p:nvSpPr>
        <p:spPr>
          <a:xfrm>
            <a:off x="1140884" y="10565384"/>
            <a:ext cx="14337797" cy="1806575"/>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t>このパイプラインのモデルはデータセット「SQuAD」で学習している</a:t>
            </a:r>
          </a:p>
          <a:p>
            <a:pPr algn="l">
              <a:defRPr sz="3300"/>
            </a:pPr>
            <a:r>
              <a:t>SQuAD：Wikipediaの記事の内容に対する質問とその回答をクラウド</a:t>
            </a:r>
          </a:p>
          <a:p>
            <a:pPr algn="l">
              <a:defRPr sz="3300"/>
            </a:pPr>
            <a:r>
              <a:t>ソーシングで作成したデータセット</a:t>
            </a:r>
          </a:p>
        </p:txBody>
      </p:sp>
      <p:sp>
        <p:nvSpPr>
          <p:cNvPr id="284"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pic>
        <p:nvPicPr>
          <p:cNvPr id="285" name="スクリーンショット 2023-12-27 14.26.26.png" descr="スクリーンショット 2023-12-27 14.26.26.png"/>
          <p:cNvPicPr>
            <a:picLocks noChangeAspect="1"/>
          </p:cNvPicPr>
          <p:nvPr/>
        </p:nvPicPr>
        <p:blipFill>
          <a:blip r:embed="rId2"/>
          <a:stretch>
            <a:fillRect/>
          </a:stretch>
        </p:blipFill>
        <p:spPr>
          <a:xfrm>
            <a:off x="1280885" y="3034300"/>
            <a:ext cx="13368755" cy="3751149"/>
          </a:xfrm>
          <a:prstGeom prst="rect">
            <a:avLst/>
          </a:prstGeom>
          <a:ln w="25400">
            <a:solidFill>
              <a:srgbClr val="000000"/>
            </a:solidFill>
            <a:miter lim="400000"/>
          </a:ln>
        </p:spPr>
      </p:pic>
      <p:pic>
        <p:nvPicPr>
          <p:cNvPr id="286" name="スクリーンショット 2023-12-27 14.28.20.png" descr="スクリーンショット 2023-12-27 14.28.20.png"/>
          <p:cNvPicPr>
            <a:picLocks noChangeAspect="1"/>
          </p:cNvPicPr>
          <p:nvPr/>
        </p:nvPicPr>
        <p:blipFill>
          <a:blip r:embed="rId3"/>
          <a:stretch>
            <a:fillRect/>
          </a:stretch>
        </p:blipFill>
        <p:spPr>
          <a:xfrm>
            <a:off x="15917198" y="4076516"/>
            <a:ext cx="7831719" cy="2353374"/>
          </a:xfrm>
          <a:prstGeom prst="rect">
            <a:avLst/>
          </a:prstGeom>
          <a:ln w="25400">
            <a:solidFill>
              <a:srgbClr val="000000"/>
            </a:solidFill>
            <a:miter lim="400000"/>
          </a:ln>
        </p:spPr>
      </p:pic>
      <p:sp>
        <p:nvSpPr>
          <p:cNvPr id="287" name="質問応答のタスク名：”question-answering”"/>
          <p:cNvSpPr txBox="1"/>
          <p:nvPr/>
        </p:nvSpPr>
        <p:spPr>
          <a:xfrm>
            <a:off x="5103198" y="1781693"/>
            <a:ext cx="11870742"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質問応答のタスク名：”question-answering”</a:t>
            </a:r>
          </a:p>
        </p:txBody>
      </p:sp>
      <p:sp>
        <p:nvSpPr>
          <p:cNvPr id="288" name="出力結果"/>
          <p:cNvSpPr txBox="1"/>
          <p:nvPr/>
        </p:nvSpPr>
        <p:spPr>
          <a:xfrm>
            <a:off x="16460227" y="3021600"/>
            <a:ext cx="229870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出力結果</a:t>
            </a:r>
          </a:p>
        </p:txBody>
      </p:sp>
      <p:pic>
        <p:nvPicPr>
          <p:cNvPr id="289" name="スクリーンショット 2023-12-27 14.33.41.png" descr="スクリーンショット 2023-12-27 14.33.41.png"/>
          <p:cNvPicPr>
            <a:picLocks noChangeAspect="1"/>
          </p:cNvPicPr>
          <p:nvPr/>
        </p:nvPicPr>
        <p:blipFill>
          <a:blip r:embed="rId4"/>
          <a:stretch>
            <a:fillRect/>
          </a:stretch>
        </p:blipFill>
        <p:spPr>
          <a:xfrm>
            <a:off x="16726431" y="8897266"/>
            <a:ext cx="7347635" cy="4294875"/>
          </a:xfrm>
          <a:prstGeom prst="rect">
            <a:avLst/>
          </a:prstGeom>
          <a:ln w="25400">
            <a:solidFill>
              <a:srgbClr val="000000"/>
            </a:solidFill>
            <a:miter lim="400000"/>
          </a:ln>
        </p:spPr>
      </p:pic>
      <p:sp>
        <p:nvSpPr>
          <p:cNvPr id="290" name="https://rajpurkar.github.io/SQuAD-explorer/"/>
          <p:cNvSpPr txBox="1"/>
          <p:nvPr/>
        </p:nvSpPr>
        <p:spPr>
          <a:xfrm>
            <a:off x="16343869" y="13247743"/>
            <a:ext cx="770064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https://rajpurkar.github.io/SQuAD-explorer/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3"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pic>
        <p:nvPicPr>
          <p:cNvPr id="294" name="スクリーンショット 2023-12-27 14.40.25.png" descr="スクリーンショット 2023-12-27 14.40.25.png"/>
          <p:cNvPicPr>
            <a:picLocks noChangeAspect="1"/>
          </p:cNvPicPr>
          <p:nvPr/>
        </p:nvPicPr>
        <p:blipFill>
          <a:blip r:embed="rId2"/>
          <a:stretch>
            <a:fillRect/>
          </a:stretch>
        </p:blipFill>
        <p:spPr>
          <a:xfrm>
            <a:off x="855162" y="2661019"/>
            <a:ext cx="11791930" cy="10425962"/>
          </a:xfrm>
          <a:prstGeom prst="rect">
            <a:avLst/>
          </a:prstGeom>
          <a:ln w="25400">
            <a:solidFill>
              <a:srgbClr val="000000"/>
            </a:solidFill>
            <a:miter lim="400000"/>
          </a:ln>
        </p:spPr>
      </p:pic>
      <p:sp>
        <p:nvSpPr>
          <p:cNvPr id="295" name="説明文と質問を作ろう"/>
          <p:cNvSpPr txBox="1"/>
          <p:nvPr/>
        </p:nvSpPr>
        <p:spPr>
          <a:xfrm>
            <a:off x="10106736" y="1798529"/>
            <a:ext cx="5702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説明文と質問を作ろう</a:t>
            </a:r>
          </a:p>
        </p:txBody>
      </p:sp>
      <p:pic>
        <p:nvPicPr>
          <p:cNvPr id="296" name="スクリーンショット 2023-12-27 14.41.59.png" descr="スクリーンショット 2023-12-27 14.41.59.png"/>
          <p:cNvPicPr>
            <a:picLocks noChangeAspect="1"/>
          </p:cNvPicPr>
          <p:nvPr/>
        </p:nvPicPr>
        <p:blipFill>
          <a:blip r:embed="rId3"/>
          <a:stretch>
            <a:fillRect/>
          </a:stretch>
        </p:blipFill>
        <p:spPr>
          <a:xfrm>
            <a:off x="12992262" y="3838460"/>
            <a:ext cx="10604501" cy="7340601"/>
          </a:xfrm>
          <a:prstGeom prst="rect">
            <a:avLst/>
          </a:prstGeom>
          <a:ln w="25400">
            <a:solidFill>
              <a:srgbClr val="000000"/>
            </a:solidFill>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9"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sp>
        <p:nvSpPr>
          <p:cNvPr id="300" name="それぞれを貼り付けて実行"/>
          <p:cNvSpPr txBox="1"/>
          <p:nvPr/>
        </p:nvSpPr>
        <p:spPr>
          <a:xfrm>
            <a:off x="2264511" y="2189557"/>
            <a:ext cx="6819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それぞれを貼り付けて実行</a:t>
            </a:r>
          </a:p>
        </p:txBody>
      </p:sp>
      <p:pic>
        <p:nvPicPr>
          <p:cNvPr id="301" name="スクリーンショット 2023-12-27 14.42.55.png" descr="スクリーンショット 2023-12-27 14.42.55.png"/>
          <p:cNvPicPr>
            <a:picLocks noChangeAspect="1"/>
          </p:cNvPicPr>
          <p:nvPr/>
        </p:nvPicPr>
        <p:blipFill>
          <a:blip r:embed="rId2"/>
          <a:stretch>
            <a:fillRect/>
          </a:stretch>
        </p:blipFill>
        <p:spPr>
          <a:xfrm>
            <a:off x="1554102" y="3443076"/>
            <a:ext cx="8240718" cy="2359448"/>
          </a:xfrm>
          <a:prstGeom prst="rect">
            <a:avLst/>
          </a:prstGeom>
          <a:ln w="25400">
            <a:solidFill>
              <a:srgbClr val="000000"/>
            </a:solidFill>
            <a:miter lim="400000"/>
          </a:ln>
        </p:spPr>
      </p:pic>
      <p:pic>
        <p:nvPicPr>
          <p:cNvPr id="302" name="スクリーンショット 2023-12-27 14.43.20.png" descr="スクリーンショット 2023-12-27 14.43.20.png"/>
          <p:cNvPicPr>
            <a:picLocks noChangeAspect="1"/>
          </p:cNvPicPr>
          <p:nvPr/>
        </p:nvPicPr>
        <p:blipFill>
          <a:blip r:embed="rId3"/>
          <a:stretch>
            <a:fillRect/>
          </a:stretch>
        </p:blipFill>
        <p:spPr>
          <a:xfrm>
            <a:off x="1552016" y="7649161"/>
            <a:ext cx="21977990" cy="4733000"/>
          </a:xfrm>
          <a:prstGeom prst="rect">
            <a:avLst/>
          </a:prstGeom>
          <a:ln w="25400">
            <a:solidFill>
              <a:srgbClr val="000000"/>
            </a:solidFill>
            <a:miter lim="400000"/>
          </a:ln>
        </p:spPr>
      </p:pic>
      <p:sp>
        <p:nvSpPr>
          <p:cNvPr id="303" name="矢印"/>
          <p:cNvSpPr/>
          <p:nvPr/>
        </p:nvSpPr>
        <p:spPr>
          <a:xfrm rot="5400000">
            <a:off x="3053020" y="6097217"/>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4" name="改行はしなくてもいいです"/>
          <p:cNvSpPr txBox="1"/>
          <p:nvPr/>
        </p:nvSpPr>
        <p:spPr>
          <a:xfrm>
            <a:off x="4602369" y="6527800"/>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改行はしなくてもいいです</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7"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sp>
        <p:nvSpPr>
          <p:cNvPr id="308" name="それぞれを貼り付けて実行"/>
          <p:cNvSpPr txBox="1"/>
          <p:nvPr/>
        </p:nvSpPr>
        <p:spPr>
          <a:xfrm>
            <a:off x="2264511" y="2189557"/>
            <a:ext cx="6819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それぞれを貼り付けて実行</a:t>
            </a:r>
          </a:p>
        </p:txBody>
      </p:sp>
      <p:pic>
        <p:nvPicPr>
          <p:cNvPr id="309" name="スクリーンショット 2023-12-27 14.42.55.png" descr="スクリーンショット 2023-12-27 14.42.55.png"/>
          <p:cNvPicPr>
            <a:picLocks noChangeAspect="1"/>
          </p:cNvPicPr>
          <p:nvPr/>
        </p:nvPicPr>
        <p:blipFill>
          <a:blip r:embed="rId2"/>
          <a:stretch>
            <a:fillRect/>
          </a:stretch>
        </p:blipFill>
        <p:spPr>
          <a:xfrm>
            <a:off x="1554102" y="3443076"/>
            <a:ext cx="8240718" cy="2359448"/>
          </a:xfrm>
          <a:prstGeom prst="rect">
            <a:avLst/>
          </a:prstGeom>
          <a:ln w="25400">
            <a:solidFill>
              <a:srgbClr val="000000"/>
            </a:solidFill>
            <a:miter lim="400000"/>
          </a:ln>
        </p:spPr>
      </p:pic>
      <p:pic>
        <p:nvPicPr>
          <p:cNvPr id="310" name="スクリーンショット 2023-12-27 14.43.20.png" descr="スクリーンショット 2023-12-27 14.43.20.png"/>
          <p:cNvPicPr>
            <a:picLocks noChangeAspect="1"/>
          </p:cNvPicPr>
          <p:nvPr/>
        </p:nvPicPr>
        <p:blipFill>
          <a:blip r:embed="rId3"/>
          <a:stretch>
            <a:fillRect/>
          </a:stretch>
        </p:blipFill>
        <p:spPr>
          <a:xfrm>
            <a:off x="1552016" y="7649161"/>
            <a:ext cx="21977990" cy="4733000"/>
          </a:xfrm>
          <a:prstGeom prst="rect">
            <a:avLst/>
          </a:prstGeom>
          <a:ln w="25400">
            <a:solidFill>
              <a:srgbClr val="000000"/>
            </a:solidFill>
            <a:miter lim="400000"/>
          </a:ln>
        </p:spPr>
      </p:pic>
      <p:sp>
        <p:nvSpPr>
          <p:cNvPr id="311" name="矢印"/>
          <p:cNvSpPr/>
          <p:nvPr/>
        </p:nvSpPr>
        <p:spPr>
          <a:xfrm rot="5400000">
            <a:off x="3053020" y="6097217"/>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2" name="改行はしなくてもいいです"/>
          <p:cNvSpPr txBox="1"/>
          <p:nvPr/>
        </p:nvSpPr>
        <p:spPr>
          <a:xfrm>
            <a:off x="4602369" y="6527800"/>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改行はしなくてもいいです</a:t>
            </a:r>
          </a:p>
        </p:txBody>
      </p:sp>
      <p:pic>
        <p:nvPicPr>
          <p:cNvPr id="313" name="スクリーンショット 2023-12-27 14.45.41.png" descr="スクリーンショット 2023-12-27 14.45.41.png"/>
          <p:cNvPicPr>
            <a:picLocks noChangeAspect="1"/>
          </p:cNvPicPr>
          <p:nvPr/>
        </p:nvPicPr>
        <p:blipFill>
          <a:blip r:embed="rId4"/>
          <a:stretch>
            <a:fillRect/>
          </a:stretch>
        </p:blipFill>
        <p:spPr>
          <a:xfrm>
            <a:off x="12065822" y="2663444"/>
            <a:ext cx="10074253" cy="3139080"/>
          </a:xfrm>
          <a:prstGeom prst="rect">
            <a:avLst/>
          </a:prstGeom>
          <a:ln w="25400">
            <a:solidFill>
              <a:srgbClr val="000000"/>
            </a:solidFill>
            <a:miter lim="400000"/>
          </a:ln>
        </p:spPr>
      </p:pic>
      <p:pic>
        <p:nvPicPr>
          <p:cNvPr id="314" name="スクリーンショット 2023-12-27 14.46.08.png" descr="スクリーンショット 2023-12-27 14.46.08.png"/>
          <p:cNvPicPr>
            <a:picLocks noChangeAspect="1"/>
          </p:cNvPicPr>
          <p:nvPr/>
        </p:nvPicPr>
        <p:blipFill>
          <a:blip r:embed="rId5"/>
          <a:stretch>
            <a:fillRect/>
          </a:stretch>
        </p:blipFill>
        <p:spPr>
          <a:xfrm>
            <a:off x="12086441" y="5996672"/>
            <a:ext cx="6918351" cy="1088602"/>
          </a:xfrm>
          <a:prstGeom prst="rect">
            <a:avLst/>
          </a:prstGeom>
          <a:ln w="25400">
            <a:solidFill>
              <a:srgbClr val="000000"/>
            </a:solidFill>
            <a:miter lim="400000"/>
          </a:ln>
        </p:spPr>
      </p:pic>
      <p:sp>
        <p:nvSpPr>
          <p:cNvPr id="315" name="正解"/>
          <p:cNvSpPr txBox="1"/>
          <p:nvPr/>
        </p:nvSpPr>
        <p:spPr>
          <a:xfrm>
            <a:off x="15934329" y="1821596"/>
            <a:ext cx="1231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正解</a:t>
            </a:r>
          </a:p>
        </p:txBody>
      </p:sp>
      <p:sp>
        <p:nvSpPr>
          <p:cNvPr id="316" name="このタスクの初期設定のモデルは”distilbert-base-cased-distilled-squad”"/>
          <p:cNvSpPr txBox="1"/>
          <p:nvPr/>
        </p:nvSpPr>
        <p:spPr>
          <a:xfrm>
            <a:off x="6420216" y="12664104"/>
            <a:ext cx="1714246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このタスクの初期設定のモデルは”distilbert-base-cased-distilled-squad”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9"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320"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a:t>
            </a:r>
            <a:r>
              <a:rPr>
                <a:solidFill>
                  <a:schemeClr val="accent5">
                    <a:hueOff val="-82419"/>
                    <a:satOff val="-9513"/>
                    <a:lumOff val="-16343"/>
                  </a:schemeClr>
                </a:solidFill>
              </a:rP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3"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324"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・要約：「本文」(長い文章)を「要約」（短い文章）にする</a:t>
            </a:r>
          </a:p>
        </p:txBody>
      </p:sp>
      <p:sp>
        <p:nvSpPr>
          <p:cNvPr id="325"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r>
              <a:t>「Huggingface Transformerは、自然言語処理に特化した深層学習フレームワークです」</a:t>
            </a:r>
          </a:p>
        </p:txBody>
      </p:sp>
      <p:sp>
        <p:nvSpPr>
          <p:cNvPr id="326"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327"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本文</a:t>
            </a:r>
          </a:p>
        </p:txBody>
      </p:sp>
      <p:sp>
        <p:nvSpPr>
          <p:cNvPr id="328"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要約</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1"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332"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・要約：「本文」(長い文章)を「要約」（短い文章）にする</a:t>
            </a:r>
          </a:p>
        </p:txBody>
      </p:sp>
      <p:sp>
        <p:nvSpPr>
          <p:cNvPr id="333"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r>
              <a:t>「Huggingface Transformerは、自然言語処理に特化した深層学習フレームワークです」</a:t>
            </a:r>
          </a:p>
        </p:txBody>
      </p:sp>
      <p:sp>
        <p:nvSpPr>
          <p:cNvPr id="334"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335"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本文</a:t>
            </a:r>
          </a:p>
        </p:txBody>
      </p:sp>
      <p:sp>
        <p:nvSpPr>
          <p:cNvPr id="336"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要約</a:t>
            </a:r>
          </a:p>
        </p:txBody>
      </p:sp>
      <p:sp>
        <p:nvSpPr>
          <p:cNvPr id="337" name="引数にtext, max_length(最大長)とmin_length(最小長)を指定する"/>
          <p:cNvSpPr txBox="1"/>
          <p:nvPr/>
        </p:nvSpPr>
        <p:spPr>
          <a:xfrm>
            <a:off x="652021" y="12760998"/>
            <a:ext cx="1563304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引数にtext, max_length(最大長)とmin_length(最小長)を指定する</a:t>
            </a:r>
          </a:p>
        </p:txBody>
      </p:sp>
      <p:pic>
        <p:nvPicPr>
          <p:cNvPr id="338" name="スクリーンショット 2023-12-27 14.54.22.png" descr="スクリーンショット 2023-12-27 14.54.22.png"/>
          <p:cNvPicPr>
            <a:picLocks noChangeAspect="1"/>
          </p:cNvPicPr>
          <p:nvPr/>
        </p:nvPicPr>
        <p:blipFill>
          <a:blip r:embed="rId2"/>
          <a:stretch>
            <a:fillRect/>
          </a:stretch>
        </p:blipFill>
        <p:spPr>
          <a:xfrm>
            <a:off x="740611" y="10270146"/>
            <a:ext cx="14771304" cy="2155928"/>
          </a:xfrm>
          <a:prstGeom prst="rect">
            <a:avLst/>
          </a:prstGeom>
          <a:ln w="25400">
            <a:solidFill>
              <a:srgbClr val="000000"/>
            </a:solidFill>
            <a:miter lim="400000"/>
          </a:ln>
        </p:spPr>
      </p:pic>
      <p:sp>
        <p:nvSpPr>
          <p:cNvPr id="339" name="要約のタスク名：’summarization’"/>
          <p:cNvSpPr txBox="1"/>
          <p:nvPr/>
        </p:nvSpPr>
        <p:spPr>
          <a:xfrm>
            <a:off x="3597010" y="9224022"/>
            <a:ext cx="10139783"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要約のタスク名：’summarization’</a:t>
            </a:r>
          </a:p>
        </p:txBody>
      </p:sp>
      <p:sp>
        <p:nvSpPr>
          <p:cNvPr id="340" name="データセット…"/>
          <p:cNvSpPr txBox="1"/>
          <p:nvPr/>
        </p:nvSpPr>
        <p:spPr>
          <a:xfrm>
            <a:off x="16095987" y="9784533"/>
            <a:ext cx="8214552" cy="2111375"/>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データセット</a:t>
            </a:r>
          </a:p>
          <a:p>
            <a:pPr>
              <a:defRPr sz="3900"/>
            </a:pPr>
            <a:r>
              <a:t>「CNN/DailyMailDataset」</a:t>
            </a:r>
          </a:p>
          <a:p>
            <a:pPr>
              <a:defRPr sz="3900"/>
            </a:pPr>
            <a:r>
              <a:t>CNNのニュース記事のデータセット</a:t>
            </a:r>
          </a:p>
        </p:txBody>
      </p:sp>
      <p:sp>
        <p:nvSpPr>
          <p:cNvPr id="341" name="https://huggingface.co/datasets/cnn_dailymail"/>
          <p:cNvSpPr txBox="1"/>
          <p:nvPr/>
        </p:nvSpPr>
        <p:spPr>
          <a:xfrm>
            <a:off x="16285211" y="11995491"/>
            <a:ext cx="7836104"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https://huggingface.co/datasets/cnn_dailymail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4"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要約：「本文」(長い文章)を「要約」（短い文章）にする</a:t>
            </a:r>
          </a:p>
        </p:txBody>
      </p:sp>
      <p:pic>
        <p:nvPicPr>
          <p:cNvPr id="345" name="スクリーンショット 2023-12-27 15.03.47.png" descr="スクリーンショット 2023-12-27 15.03.47.png"/>
          <p:cNvPicPr>
            <a:picLocks noChangeAspect="1"/>
          </p:cNvPicPr>
          <p:nvPr/>
        </p:nvPicPr>
        <p:blipFill>
          <a:blip r:embed="rId2"/>
          <a:stretch>
            <a:fillRect/>
          </a:stretch>
        </p:blipFill>
        <p:spPr>
          <a:xfrm>
            <a:off x="977687" y="1882923"/>
            <a:ext cx="10502901" cy="6629401"/>
          </a:xfrm>
          <a:prstGeom prst="rect">
            <a:avLst/>
          </a:prstGeom>
          <a:ln w="25400">
            <a:solidFill>
              <a:srgbClr val="000000"/>
            </a:solidFill>
            <a:miter lim="400000"/>
          </a:ln>
        </p:spPr>
      </p:pic>
      <p:pic>
        <p:nvPicPr>
          <p:cNvPr id="346" name="スクリーンショット 2023-12-27 15.04.31.png" descr="スクリーンショット 2023-12-27 15.04.31.png"/>
          <p:cNvPicPr>
            <a:picLocks noChangeAspect="1"/>
          </p:cNvPicPr>
          <p:nvPr/>
        </p:nvPicPr>
        <p:blipFill>
          <a:blip r:embed="rId3"/>
          <a:stretch>
            <a:fillRect/>
          </a:stretch>
        </p:blipFill>
        <p:spPr>
          <a:xfrm>
            <a:off x="12437836" y="2175023"/>
            <a:ext cx="10401301" cy="6045201"/>
          </a:xfrm>
          <a:prstGeom prst="rect">
            <a:avLst/>
          </a:prstGeom>
          <a:ln w="25400">
            <a:solidFill>
              <a:srgbClr val="000000"/>
            </a:solidFill>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9"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要約：「本文」(長い文章)を「要約」（短い文章）にする</a:t>
            </a:r>
          </a:p>
        </p:txBody>
      </p:sp>
      <p:pic>
        <p:nvPicPr>
          <p:cNvPr id="350" name="スクリーンショット 2023-12-27 15.03.47.png" descr="スクリーンショット 2023-12-27 15.03.47.png"/>
          <p:cNvPicPr>
            <a:picLocks noChangeAspect="1"/>
          </p:cNvPicPr>
          <p:nvPr/>
        </p:nvPicPr>
        <p:blipFill>
          <a:blip r:embed="rId2"/>
          <a:stretch>
            <a:fillRect/>
          </a:stretch>
        </p:blipFill>
        <p:spPr>
          <a:xfrm>
            <a:off x="977687" y="1882923"/>
            <a:ext cx="10502901" cy="6629401"/>
          </a:xfrm>
          <a:prstGeom prst="rect">
            <a:avLst/>
          </a:prstGeom>
          <a:ln w="25400">
            <a:solidFill>
              <a:srgbClr val="000000"/>
            </a:solidFill>
            <a:miter lim="400000"/>
          </a:ln>
        </p:spPr>
      </p:pic>
      <p:pic>
        <p:nvPicPr>
          <p:cNvPr id="351" name="スクリーンショット 2023-12-27 15.04.31.png" descr="スクリーンショット 2023-12-27 15.04.31.png"/>
          <p:cNvPicPr>
            <a:picLocks noChangeAspect="1"/>
          </p:cNvPicPr>
          <p:nvPr/>
        </p:nvPicPr>
        <p:blipFill>
          <a:blip r:embed="rId3"/>
          <a:stretch>
            <a:fillRect/>
          </a:stretch>
        </p:blipFill>
        <p:spPr>
          <a:xfrm>
            <a:off x="12437836" y="2175023"/>
            <a:ext cx="10401301" cy="6045201"/>
          </a:xfrm>
          <a:prstGeom prst="rect">
            <a:avLst/>
          </a:prstGeom>
          <a:ln w="25400">
            <a:solidFill>
              <a:srgbClr val="000000"/>
            </a:solidFill>
            <a:miter lim="400000"/>
          </a:ln>
        </p:spPr>
      </p:pic>
      <p:pic>
        <p:nvPicPr>
          <p:cNvPr id="352" name="スクリーンショット 2023-12-27 15.08.11.png" descr="スクリーンショット 2023-12-27 15.08.11.png"/>
          <p:cNvPicPr>
            <a:picLocks noChangeAspect="1"/>
          </p:cNvPicPr>
          <p:nvPr/>
        </p:nvPicPr>
        <p:blipFill>
          <a:blip r:embed="rId4"/>
          <a:stretch>
            <a:fillRect/>
          </a:stretch>
        </p:blipFill>
        <p:spPr>
          <a:xfrm>
            <a:off x="928212" y="8973620"/>
            <a:ext cx="21126808" cy="2648208"/>
          </a:xfrm>
          <a:prstGeom prst="rect">
            <a:avLst/>
          </a:prstGeom>
          <a:ln w="25400">
            <a:solidFill>
              <a:srgbClr val="000000"/>
            </a:solidFill>
            <a:miter lim="400000"/>
          </a:ln>
        </p:spPr>
      </p:pic>
      <p:pic>
        <p:nvPicPr>
          <p:cNvPr id="353" name="スクリーンショット 2023-12-27 15.08.43.png" descr="スクリーンショット 2023-12-27 15.08.43.png"/>
          <p:cNvPicPr>
            <a:picLocks noChangeAspect="1"/>
          </p:cNvPicPr>
          <p:nvPr/>
        </p:nvPicPr>
        <p:blipFill>
          <a:blip r:embed="rId5"/>
          <a:stretch>
            <a:fillRect/>
          </a:stretch>
        </p:blipFill>
        <p:spPr>
          <a:xfrm>
            <a:off x="776482" y="11824680"/>
            <a:ext cx="20479545" cy="999720"/>
          </a:xfrm>
          <a:prstGeom prst="rect">
            <a:avLst/>
          </a:prstGeom>
          <a:ln w="12700">
            <a:miter lim="400000"/>
          </a:ln>
        </p:spPr>
      </p:pic>
      <p:sp>
        <p:nvSpPr>
          <p:cNvPr id="354" name="歯肉炎は、軽度で逆転可能な歯肉疾患の一形態です。…"/>
          <p:cNvSpPr txBox="1"/>
          <p:nvPr/>
        </p:nvSpPr>
        <p:spPr>
          <a:xfrm>
            <a:off x="4998403" y="12438724"/>
            <a:ext cx="12499849"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a:solidFill>
                  <a:srgbClr val="374151"/>
                </a:solidFill>
                <a:latin typeface="Helvetica"/>
                <a:ea typeface="Helvetica"/>
                <a:cs typeface="Helvetica"/>
                <a:sym typeface="Helvetica"/>
              </a:defRPr>
            </a:pPr>
            <a:r>
              <a:t>歯肉炎は、軽度で逆転可能な歯肉疾患の一形態です。</a:t>
            </a:r>
          </a:p>
          <a:p>
            <a:pPr algn="l" defTabSz="457200">
              <a:defRPr sz="2800">
                <a:solidFill>
                  <a:srgbClr val="374151"/>
                </a:solidFill>
                <a:latin typeface="Helvetica"/>
                <a:ea typeface="Helvetica"/>
                <a:cs typeface="Helvetica"/>
                <a:sym typeface="Helvetica"/>
              </a:defRPr>
            </a:pPr>
            <a:r>
              <a:t>これは通常、不適切な口腔衛生習慣によって引き起こされることが多いです。</a:t>
            </a:r>
          </a:p>
        </p:txBody>
      </p:sp>
      <p:sp>
        <p:nvSpPr>
          <p:cNvPr id="355" name="大体あってる(が、少し違う)"/>
          <p:cNvSpPr txBox="1"/>
          <p:nvPr/>
        </p:nvSpPr>
        <p:spPr>
          <a:xfrm>
            <a:off x="18174309" y="12657799"/>
            <a:ext cx="5778120"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大体あってる(が、少し違う)</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 name="前準備"/>
          <p:cNvSpPr txBox="1"/>
          <p:nvPr/>
        </p:nvSpPr>
        <p:spPr>
          <a:xfrm>
            <a:off x="11307792" y="403219"/>
            <a:ext cx="2209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前準備</a:t>
            </a:r>
          </a:p>
        </p:txBody>
      </p:sp>
      <p:sp>
        <p:nvSpPr>
          <p:cNvPr id="131" name="Google ColabとChatGPTを立ち上げましょう"/>
          <p:cNvSpPr txBox="1"/>
          <p:nvPr/>
        </p:nvSpPr>
        <p:spPr>
          <a:xfrm>
            <a:off x="5964102" y="2131301"/>
            <a:ext cx="1289718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Google ColabとChatGPTを立ち上げましょう</a:t>
            </a:r>
          </a:p>
        </p:txBody>
      </p:sp>
      <p:pic>
        <p:nvPicPr>
          <p:cNvPr id="132" name="スクリーンショット 2023-12-28 17.09.44.png" descr="スクリーンショット 2023-12-28 17.09.44.png"/>
          <p:cNvPicPr>
            <a:picLocks noChangeAspect="1"/>
          </p:cNvPicPr>
          <p:nvPr/>
        </p:nvPicPr>
        <p:blipFill>
          <a:blip r:embed="rId2"/>
          <a:stretch>
            <a:fillRect/>
          </a:stretch>
        </p:blipFill>
        <p:spPr>
          <a:xfrm>
            <a:off x="1391033" y="4255278"/>
            <a:ext cx="10229137" cy="7653969"/>
          </a:xfrm>
          <a:prstGeom prst="rect">
            <a:avLst/>
          </a:prstGeom>
          <a:ln w="25400">
            <a:solidFill>
              <a:srgbClr val="000000"/>
            </a:solidFill>
            <a:miter lim="400000"/>
          </a:ln>
        </p:spPr>
      </p:pic>
      <p:pic>
        <p:nvPicPr>
          <p:cNvPr id="133" name="スクリーンショット 2023-12-28 160921.png" descr="スクリーンショット 2023-12-28 160921.png"/>
          <p:cNvPicPr>
            <a:picLocks noChangeAspect="1"/>
          </p:cNvPicPr>
          <p:nvPr/>
        </p:nvPicPr>
        <p:blipFill>
          <a:blip r:embed="rId3"/>
          <a:stretch>
            <a:fillRect/>
          </a:stretch>
        </p:blipFill>
        <p:spPr>
          <a:xfrm>
            <a:off x="12514360" y="4360724"/>
            <a:ext cx="11381459" cy="7443077"/>
          </a:xfrm>
          <a:prstGeom prst="rect">
            <a:avLst/>
          </a:prstGeom>
          <a:ln w="25400">
            <a:solidFill>
              <a:srgbClr val="000000"/>
            </a:solidFill>
            <a:miter lim="400000"/>
          </a:ln>
        </p:spPr>
      </p:pic>
      <p:sp>
        <p:nvSpPr>
          <p:cNvPr id="134" name="mac"/>
          <p:cNvSpPr txBox="1"/>
          <p:nvPr/>
        </p:nvSpPr>
        <p:spPr>
          <a:xfrm>
            <a:off x="5282970" y="3339262"/>
            <a:ext cx="143985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mac</a:t>
            </a:r>
          </a:p>
        </p:txBody>
      </p:sp>
      <p:sp>
        <p:nvSpPr>
          <p:cNvPr id="135" name="Windows"/>
          <p:cNvSpPr txBox="1"/>
          <p:nvPr/>
        </p:nvSpPr>
        <p:spPr>
          <a:xfrm>
            <a:off x="17295494" y="3339262"/>
            <a:ext cx="293131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Windows</a:t>
            </a:r>
          </a:p>
        </p:txBody>
      </p:sp>
      <p:sp>
        <p:nvSpPr>
          <p:cNvPr id="136" name="タブで切り替えられるようにしましょう"/>
          <p:cNvSpPr txBox="1"/>
          <p:nvPr/>
        </p:nvSpPr>
        <p:spPr>
          <a:xfrm>
            <a:off x="6877050" y="12505836"/>
            <a:ext cx="106299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タブで切り替えられるようにしましょう</a:t>
            </a:r>
          </a:p>
        </p:txBody>
      </p:sp>
      <p:sp>
        <p:nvSpPr>
          <p:cNvPr id="137" name="四角形"/>
          <p:cNvSpPr/>
          <p:nvPr/>
        </p:nvSpPr>
        <p:spPr>
          <a:xfrm>
            <a:off x="1389622" y="4656216"/>
            <a:ext cx="10231960" cy="258543"/>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8" name="四角形"/>
          <p:cNvSpPr/>
          <p:nvPr/>
        </p:nvSpPr>
        <p:spPr>
          <a:xfrm>
            <a:off x="13582654" y="4390883"/>
            <a:ext cx="4269767" cy="361188"/>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それぞれのモデルについて"/>
          <p:cNvSpPr txBox="1"/>
          <p:nvPr/>
        </p:nvSpPr>
        <p:spPr>
          <a:xfrm>
            <a:off x="7971790" y="403219"/>
            <a:ext cx="844042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それぞれのモデルについて</a:t>
            </a:r>
          </a:p>
        </p:txBody>
      </p:sp>
      <p:sp>
        <p:nvSpPr>
          <p:cNvPr id="359" name="・text-classification：テキスト分類…"/>
          <p:cNvSpPr txBox="1"/>
          <p:nvPr/>
        </p:nvSpPr>
        <p:spPr>
          <a:xfrm>
            <a:off x="884093" y="2666945"/>
            <a:ext cx="10772547" cy="436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endParaRPr/>
          </a:p>
          <a:p>
            <a:pPr algn="l">
              <a:defRPr sz="4800"/>
            </a:pPr>
            <a:r>
              <a:t>・question-answering：質問応答</a:t>
            </a:r>
          </a:p>
          <a:p>
            <a:pPr algn="l">
              <a:defRPr sz="4800"/>
            </a:pPr>
            <a:endParaRPr/>
          </a:p>
          <a:p>
            <a:pPr algn="l">
              <a:defRPr sz="4800"/>
            </a:pPr>
            <a:r>
              <a:t>・summarization：要約</a:t>
            </a:r>
          </a:p>
        </p:txBody>
      </p:sp>
      <p:sp>
        <p:nvSpPr>
          <p:cNvPr id="360" name="sshleifer/distilbart-cnn-12-6"/>
          <p:cNvSpPr txBox="1"/>
          <p:nvPr/>
        </p:nvSpPr>
        <p:spPr>
          <a:xfrm>
            <a:off x="6506926" y="7348856"/>
            <a:ext cx="7118605"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sshleifer/distilbart-cnn-12-6</a:t>
            </a:r>
          </a:p>
        </p:txBody>
      </p:sp>
      <p:sp>
        <p:nvSpPr>
          <p:cNvPr id="361" name="distilbert-base-uncased-finetuned-sst-2-english"/>
          <p:cNvSpPr txBox="1"/>
          <p:nvPr/>
        </p:nvSpPr>
        <p:spPr>
          <a:xfrm>
            <a:off x="6482351" y="3555945"/>
            <a:ext cx="118606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distilbert-base-uncased-finetuned-sst-2-english</a:t>
            </a:r>
          </a:p>
        </p:txBody>
      </p:sp>
      <p:sp>
        <p:nvSpPr>
          <p:cNvPr id="362" name="distilbert-base-cased-distilled-squad"/>
          <p:cNvSpPr txBox="1"/>
          <p:nvPr/>
        </p:nvSpPr>
        <p:spPr>
          <a:xfrm>
            <a:off x="6506926" y="5599847"/>
            <a:ext cx="912342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distilbert-base-cased-distilled-squad</a:t>
            </a:r>
          </a:p>
        </p:txBody>
      </p:sp>
      <p:sp>
        <p:nvSpPr>
          <p:cNvPr id="363" name="distilbert/distilbartとは何か？"/>
          <p:cNvSpPr txBox="1"/>
          <p:nvPr/>
        </p:nvSpPr>
        <p:spPr>
          <a:xfrm>
            <a:off x="6334905" y="8900315"/>
            <a:ext cx="10695877"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5500">
                <a:solidFill>
                  <a:srgbClr val="212121"/>
                </a:solidFill>
              </a:defRPr>
            </a:lvl1pPr>
          </a:lstStyle>
          <a:p>
            <a:r>
              <a:t>distilbert/distilbartとは何か？</a:t>
            </a:r>
          </a:p>
        </p:txBody>
      </p:sp>
      <p:sp>
        <p:nvSpPr>
          <p:cNvPr id="364" name="Bertモデルの蒸留/Bartモデルの蒸留"/>
          <p:cNvSpPr txBox="1"/>
          <p:nvPr/>
        </p:nvSpPr>
        <p:spPr>
          <a:xfrm>
            <a:off x="5670631" y="10920596"/>
            <a:ext cx="1202442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5500">
                <a:solidFill>
                  <a:srgbClr val="212121"/>
                </a:solidFill>
              </a:defRPr>
            </a:lvl1pPr>
          </a:lstStyle>
          <a:p>
            <a:r>
              <a:t>Bertモデルの蒸留/Bartモデルの蒸留</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スクリーンショット 2023-10-25 7.55.39.png" descr="スクリーンショット 2023-10-25 7.55.39.png"/>
          <p:cNvPicPr>
            <a:picLocks noChangeAspect="1"/>
          </p:cNvPicPr>
          <p:nvPr/>
        </p:nvPicPr>
        <p:blipFill>
          <a:blip r:embed="rId2"/>
          <a:srcRect b="6642"/>
          <a:stretch>
            <a:fillRect/>
          </a:stretch>
        </p:blipFill>
        <p:spPr>
          <a:xfrm>
            <a:off x="16116042" y="1982016"/>
            <a:ext cx="8151699" cy="10636494"/>
          </a:xfrm>
          <a:prstGeom prst="rect">
            <a:avLst/>
          </a:prstGeom>
          <a:ln w="12700">
            <a:miter lim="400000"/>
          </a:ln>
        </p:spPr>
      </p:pic>
      <p:pic>
        <p:nvPicPr>
          <p:cNvPr id="367" name="スクリーンショット 2023-12-27 17.28.46.png" descr="スクリーンショット 2023-12-27 17.28.46.png"/>
          <p:cNvPicPr>
            <a:picLocks noChangeAspect="1"/>
          </p:cNvPicPr>
          <p:nvPr/>
        </p:nvPicPr>
        <p:blipFill>
          <a:blip r:embed="rId3"/>
          <a:stretch>
            <a:fillRect/>
          </a:stretch>
        </p:blipFill>
        <p:spPr>
          <a:xfrm>
            <a:off x="674527" y="3422815"/>
            <a:ext cx="14864123" cy="8334356"/>
          </a:xfrm>
          <a:prstGeom prst="rect">
            <a:avLst/>
          </a:prstGeom>
          <a:ln w="25400">
            <a:solidFill>
              <a:srgbClr val="000000"/>
            </a:solidFill>
            <a:miter lim="400000"/>
          </a:ln>
        </p:spPr>
      </p:pic>
      <p:sp>
        <p:nvSpPr>
          <p:cNvPr id="36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9"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370"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371" name="論文記載の…"/>
          <p:cNvSpPr txBox="1"/>
          <p:nvPr/>
        </p:nvSpPr>
        <p:spPr>
          <a:xfrm>
            <a:off x="16364502" y="4095750"/>
            <a:ext cx="3843910"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論文記載の</a:t>
            </a:r>
          </a:p>
          <a:p>
            <a:r>
              <a:t>Transformerの構造</a:t>
            </a:r>
          </a:p>
        </p:txBody>
      </p:sp>
      <p:sp>
        <p:nvSpPr>
          <p:cNvPr id="372" name="encoder"/>
          <p:cNvSpPr txBox="1"/>
          <p:nvPr/>
        </p:nvSpPr>
        <p:spPr>
          <a:xfrm>
            <a:off x="18145104" y="12686583"/>
            <a:ext cx="1806322"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encoder</a:t>
            </a:r>
          </a:p>
        </p:txBody>
      </p:sp>
      <p:sp>
        <p:nvSpPr>
          <p:cNvPr id="373" name="decoder"/>
          <p:cNvSpPr txBox="1"/>
          <p:nvPr/>
        </p:nvSpPr>
        <p:spPr>
          <a:xfrm>
            <a:off x="20821367" y="12686583"/>
            <a:ext cx="181927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decoder</a:t>
            </a:r>
          </a:p>
        </p:txBody>
      </p:sp>
      <p:sp>
        <p:nvSpPr>
          <p:cNvPr id="374" name="線"/>
          <p:cNvSpPr/>
          <p:nvPr/>
        </p:nvSpPr>
        <p:spPr>
          <a:xfrm flipV="1">
            <a:off x="20386397" y="2764383"/>
            <a:ext cx="1" cy="10219234"/>
          </a:xfrm>
          <a:prstGeom prst="line">
            <a:avLst/>
          </a:prstGeom>
          <a:ln w="76200">
            <a:solidFill>
              <a:schemeClr val="accent5">
                <a:hueOff val="-82419"/>
                <a:satOff val="-9513"/>
                <a:lumOff val="-16343"/>
              </a:schemeClr>
            </a:solidFill>
            <a:custDash>
              <a:ds d="200000" sp="200000"/>
            </a:custDash>
            <a:miter lim="400000"/>
          </a:ln>
        </p:spPr>
        <p:txBody>
          <a:bodyPr lIns="50800" tIns="50800" rIns="50800" bIns="50800" anchor="ctr"/>
          <a:lstStyle/>
          <a:p>
            <a:endParaRPr/>
          </a:p>
        </p:txBody>
      </p:sp>
      <p:sp>
        <p:nvSpPr>
          <p:cNvPr id="375"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スクリーンショット 2023-12-27 17.28.46.png" descr="スクリーンショット 2023-12-27 17.28.46.png"/>
          <p:cNvPicPr>
            <a:picLocks noChangeAspect="1"/>
          </p:cNvPicPr>
          <p:nvPr/>
        </p:nvPicPr>
        <p:blipFill>
          <a:blip r:embed="rId2"/>
          <a:stretch>
            <a:fillRect/>
          </a:stretch>
        </p:blipFill>
        <p:spPr>
          <a:xfrm>
            <a:off x="674527" y="3422815"/>
            <a:ext cx="14864123" cy="8334356"/>
          </a:xfrm>
          <a:prstGeom prst="rect">
            <a:avLst/>
          </a:prstGeom>
          <a:ln w="25400">
            <a:solidFill>
              <a:srgbClr val="000000"/>
            </a:solidFill>
            <a:miter lim="400000"/>
          </a:ln>
        </p:spPr>
      </p:pic>
      <p:sp>
        <p:nvSpPr>
          <p:cNvPr id="37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9"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380"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381"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382"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
        <p:nvSpPr>
          <p:cNvPr id="383" name="Bert, ALBERT, RoBERTaなど"/>
          <p:cNvSpPr txBox="1"/>
          <p:nvPr/>
        </p:nvSpPr>
        <p:spPr>
          <a:xfrm>
            <a:off x="16000468" y="4723749"/>
            <a:ext cx="6841084"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Bert, ALBERT, RoBERTaなど</a:t>
            </a:r>
          </a:p>
        </p:txBody>
      </p:sp>
      <p:sp>
        <p:nvSpPr>
          <p:cNvPr id="384" name="decoder(生成)のみ…"/>
          <p:cNvSpPr txBox="1"/>
          <p:nvPr/>
        </p:nvSpPr>
        <p:spPr>
          <a:xfrm>
            <a:off x="15935926" y="6148590"/>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385" name="GPT系, CTRL, Reformerなど"/>
          <p:cNvSpPr txBox="1"/>
          <p:nvPr/>
        </p:nvSpPr>
        <p:spPr>
          <a:xfrm>
            <a:off x="16537267" y="7653493"/>
            <a:ext cx="675376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386" name="encoderとdecoder…"/>
          <p:cNvSpPr txBox="1"/>
          <p:nvPr/>
        </p:nvSpPr>
        <p:spPr>
          <a:xfrm>
            <a:off x="15831060" y="8969176"/>
            <a:ext cx="7564832"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encoderとdecoder</a:t>
            </a:r>
          </a:p>
          <a:p>
            <a:pPr algn="l">
              <a:defRPr sz="3600"/>
            </a:pPr>
            <a:r>
              <a:t>(Sequence-to-Sequenceモデル)</a:t>
            </a:r>
          </a:p>
        </p:txBody>
      </p:sp>
      <p:sp>
        <p:nvSpPr>
          <p:cNvPr id="387" name="Bart , Pegasus, T5など"/>
          <p:cNvSpPr txBox="1"/>
          <p:nvPr/>
        </p:nvSpPr>
        <p:spPr>
          <a:xfrm>
            <a:off x="16857247" y="10583237"/>
            <a:ext cx="551246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Bart , Pegasus, T5など</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スクリーンショット 2023-12-27 17.28.46.png" descr="スクリーンショット 2023-12-27 17.28.46.png"/>
          <p:cNvPicPr>
            <a:picLocks noChangeAspect="1"/>
          </p:cNvPicPr>
          <p:nvPr/>
        </p:nvPicPr>
        <p:blipFill>
          <a:blip r:embed="rId2"/>
          <a:stretch>
            <a:fillRect/>
          </a:stretch>
        </p:blipFill>
        <p:spPr>
          <a:xfrm>
            <a:off x="674527" y="3422815"/>
            <a:ext cx="14864123" cy="8334356"/>
          </a:xfrm>
          <a:prstGeom prst="rect">
            <a:avLst/>
          </a:prstGeom>
          <a:ln w="25400">
            <a:solidFill>
              <a:srgbClr val="000000"/>
            </a:solidFill>
            <a:miter lim="400000"/>
          </a:ln>
        </p:spPr>
      </p:pic>
      <p:sp>
        <p:nvSpPr>
          <p:cNvPr id="39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1"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392"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393"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394"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
        <p:nvSpPr>
          <p:cNvPr id="395" name="Bert, ALBERT, RoBERTaなど"/>
          <p:cNvSpPr txBox="1"/>
          <p:nvPr/>
        </p:nvSpPr>
        <p:spPr>
          <a:xfrm>
            <a:off x="16000468" y="4608058"/>
            <a:ext cx="68410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Bert, ALBERT, RoBERTaなど</a:t>
            </a:r>
          </a:p>
        </p:txBody>
      </p:sp>
      <p:sp>
        <p:nvSpPr>
          <p:cNvPr id="396" name="decoder(生成)のみ…"/>
          <p:cNvSpPr txBox="1"/>
          <p:nvPr/>
        </p:nvSpPr>
        <p:spPr>
          <a:xfrm>
            <a:off x="15935926" y="6282346"/>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397" name="GPT系, CTRL, Reformerなど"/>
          <p:cNvSpPr txBox="1"/>
          <p:nvPr/>
        </p:nvSpPr>
        <p:spPr>
          <a:xfrm>
            <a:off x="16537267" y="7633839"/>
            <a:ext cx="675376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398" name="encoderとdecoder両方…"/>
          <p:cNvSpPr txBox="1"/>
          <p:nvPr/>
        </p:nvSpPr>
        <p:spPr>
          <a:xfrm>
            <a:off x="15831060" y="9308127"/>
            <a:ext cx="7564832"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encoderとdecoder両方</a:t>
            </a:r>
          </a:p>
          <a:p>
            <a:pPr algn="l">
              <a:defRPr sz="3600"/>
            </a:pPr>
            <a:r>
              <a:t>(Sequence-to-Sequenceモデル)</a:t>
            </a:r>
          </a:p>
        </p:txBody>
      </p:sp>
      <p:sp>
        <p:nvSpPr>
          <p:cNvPr id="399" name="Bart , Pegasus, T5など"/>
          <p:cNvSpPr txBox="1"/>
          <p:nvPr/>
        </p:nvSpPr>
        <p:spPr>
          <a:xfrm>
            <a:off x="16857247" y="10659620"/>
            <a:ext cx="55124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Bart , Pegasus, T5など</a:t>
            </a:r>
          </a:p>
        </p:txBody>
      </p:sp>
      <p:sp>
        <p:nvSpPr>
          <p:cNvPr id="400" name="得意なタスク：テキスト分類"/>
          <p:cNvSpPr txBox="1"/>
          <p:nvPr/>
        </p:nvSpPr>
        <p:spPr>
          <a:xfrm>
            <a:off x="16652281" y="5273752"/>
            <a:ext cx="5537455"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得意なタスク：テキスト分類</a:t>
            </a:r>
          </a:p>
        </p:txBody>
      </p:sp>
      <p:sp>
        <p:nvSpPr>
          <p:cNvPr id="401" name="得意なタスク：テキスト生成"/>
          <p:cNvSpPr txBox="1"/>
          <p:nvPr/>
        </p:nvSpPr>
        <p:spPr>
          <a:xfrm>
            <a:off x="16652281" y="8299533"/>
            <a:ext cx="5537455"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得意なタスク：テキスト生成</a:t>
            </a:r>
          </a:p>
        </p:txBody>
      </p:sp>
      <p:sp>
        <p:nvSpPr>
          <p:cNvPr id="402" name="得意なタスク：翻訳、要約、質問応答"/>
          <p:cNvSpPr txBox="1"/>
          <p:nvPr/>
        </p:nvSpPr>
        <p:spPr>
          <a:xfrm>
            <a:off x="16294647" y="11325315"/>
            <a:ext cx="72390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得意なタスク：翻訳、要約、質問応答</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5" name="Distillation(蒸留)"/>
          <p:cNvSpPr txBox="1"/>
          <p:nvPr/>
        </p:nvSpPr>
        <p:spPr>
          <a:xfrm>
            <a:off x="9418000" y="403219"/>
            <a:ext cx="59893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Distillation(蒸留)</a:t>
            </a:r>
          </a:p>
        </p:txBody>
      </p:sp>
      <p:sp>
        <p:nvSpPr>
          <p:cNvPr id="406" name="DistilBERTは元の巨大なモデルを能力を極力落とさずに小型化したモデル"/>
          <p:cNvSpPr txBox="1"/>
          <p:nvPr/>
        </p:nvSpPr>
        <p:spPr>
          <a:xfrm>
            <a:off x="1930941" y="2891804"/>
            <a:ext cx="2136584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DistilBERTは元の巨大なモデルを能力を極力落とさずに小型化したモデル</a:t>
            </a:r>
          </a:p>
        </p:txBody>
      </p:sp>
      <p:pic>
        <p:nvPicPr>
          <p:cNvPr id="407" name="スクリーンショット 2023-10-25 7.55.39.png" descr="スクリーンショット 2023-10-25 7.55.39.png"/>
          <p:cNvPicPr>
            <a:picLocks noChangeAspect="1"/>
          </p:cNvPicPr>
          <p:nvPr/>
        </p:nvPicPr>
        <p:blipFill>
          <a:blip r:embed="rId2"/>
          <a:srcRect b="6642"/>
          <a:stretch>
            <a:fillRect/>
          </a:stretch>
        </p:blipFill>
        <p:spPr>
          <a:xfrm>
            <a:off x="72683" y="3527623"/>
            <a:ext cx="6661909" cy="8692587"/>
          </a:xfrm>
          <a:prstGeom prst="rect">
            <a:avLst/>
          </a:prstGeom>
          <a:ln w="12700">
            <a:miter lim="400000"/>
          </a:ln>
        </p:spPr>
      </p:pic>
      <p:sp>
        <p:nvSpPr>
          <p:cNvPr id="408" name="BERTは左のエンコーダ部分を12回繰り返したモデル"/>
          <p:cNvSpPr txBox="1"/>
          <p:nvPr/>
        </p:nvSpPr>
        <p:spPr>
          <a:xfrm>
            <a:off x="4421187" y="1882171"/>
            <a:ext cx="1554162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BERTは左のエンコーダ部分を12回繰り返したモデル</a:t>
            </a:r>
          </a:p>
        </p:txBody>
      </p:sp>
      <p:sp>
        <p:nvSpPr>
          <p:cNvPr id="409" name="角丸四角形"/>
          <p:cNvSpPr/>
          <p:nvPr/>
        </p:nvSpPr>
        <p:spPr>
          <a:xfrm>
            <a:off x="9721318" y="5389302"/>
            <a:ext cx="4639511" cy="6770884"/>
          </a:xfrm>
          <a:prstGeom prst="roundRect">
            <a:avLst>
              <a:gd name="adj" fmla="val 15000"/>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0" name="角丸四角形"/>
          <p:cNvSpPr/>
          <p:nvPr/>
        </p:nvSpPr>
        <p:spPr>
          <a:xfrm>
            <a:off x="17385619" y="6356534"/>
            <a:ext cx="4439421" cy="4457888"/>
          </a:xfrm>
          <a:prstGeom prst="roundRect">
            <a:avLst>
              <a:gd name="adj" fmla="val 12454"/>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1" name="BERT"/>
          <p:cNvSpPr txBox="1"/>
          <p:nvPr/>
        </p:nvSpPr>
        <p:spPr>
          <a:xfrm>
            <a:off x="8106612" y="11875016"/>
            <a:ext cx="16352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BERT</a:t>
            </a:r>
          </a:p>
        </p:txBody>
      </p:sp>
      <p:sp>
        <p:nvSpPr>
          <p:cNvPr id="412" name="DistilBERT"/>
          <p:cNvSpPr txBox="1"/>
          <p:nvPr/>
        </p:nvSpPr>
        <p:spPr>
          <a:xfrm>
            <a:off x="15490966" y="11222480"/>
            <a:ext cx="30130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DistilBERT</a:t>
            </a:r>
          </a:p>
        </p:txBody>
      </p:sp>
      <p:sp>
        <p:nvSpPr>
          <p:cNvPr id="413" name="Input"/>
          <p:cNvSpPr txBox="1"/>
          <p:nvPr/>
        </p:nvSpPr>
        <p:spPr>
          <a:xfrm>
            <a:off x="11259889" y="12826232"/>
            <a:ext cx="1562368"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Input</a:t>
            </a:r>
          </a:p>
        </p:txBody>
      </p:sp>
      <p:sp>
        <p:nvSpPr>
          <p:cNvPr id="414" name="Input"/>
          <p:cNvSpPr txBox="1"/>
          <p:nvPr/>
        </p:nvSpPr>
        <p:spPr>
          <a:xfrm>
            <a:off x="18723953" y="11875016"/>
            <a:ext cx="1562367"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Input</a:t>
            </a:r>
          </a:p>
        </p:txBody>
      </p:sp>
      <p:sp>
        <p:nvSpPr>
          <p:cNvPr id="415" name="Output"/>
          <p:cNvSpPr txBox="1"/>
          <p:nvPr/>
        </p:nvSpPr>
        <p:spPr>
          <a:xfrm>
            <a:off x="11005006" y="4018341"/>
            <a:ext cx="20721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Output</a:t>
            </a:r>
          </a:p>
        </p:txBody>
      </p:sp>
      <p:sp>
        <p:nvSpPr>
          <p:cNvPr id="416" name="Output"/>
          <p:cNvSpPr txBox="1"/>
          <p:nvPr/>
        </p:nvSpPr>
        <p:spPr>
          <a:xfrm>
            <a:off x="18469070" y="4911068"/>
            <a:ext cx="20721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Output</a:t>
            </a:r>
          </a:p>
        </p:txBody>
      </p:sp>
      <p:sp>
        <p:nvSpPr>
          <p:cNvPr id="417" name="矢印"/>
          <p:cNvSpPr/>
          <p:nvPr/>
        </p:nvSpPr>
        <p:spPr>
          <a:xfrm rot="16200000">
            <a:off x="16427178" y="8440160"/>
            <a:ext cx="6155916"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8" name="Multi-head Attention"/>
          <p:cNvSpPr txBox="1"/>
          <p:nvPr/>
        </p:nvSpPr>
        <p:spPr>
          <a:xfrm>
            <a:off x="17863966" y="9292012"/>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19" name="Multi-head Attention"/>
          <p:cNvSpPr txBox="1"/>
          <p:nvPr/>
        </p:nvSpPr>
        <p:spPr>
          <a:xfrm>
            <a:off x="17863966" y="9911327"/>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0" name="Multi-head Attention"/>
          <p:cNvSpPr txBox="1"/>
          <p:nvPr/>
        </p:nvSpPr>
        <p:spPr>
          <a:xfrm>
            <a:off x="17863966" y="8672697"/>
            <a:ext cx="3231541"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1" name="Multi-head Attention"/>
          <p:cNvSpPr txBox="1"/>
          <p:nvPr/>
        </p:nvSpPr>
        <p:spPr>
          <a:xfrm>
            <a:off x="17863966" y="8053381"/>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2" name="Multi-head Attention"/>
          <p:cNvSpPr txBox="1"/>
          <p:nvPr/>
        </p:nvSpPr>
        <p:spPr>
          <a:xfrm>
            <a:off x="17863966" y="6814750"/>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3" name="Multi-head Attention"/>
          <p:cNvSpPr txBox="1"/>
          <p:nvPr/>
        </p:nvSpPr>
        <p:spPr>
          <a:xfrm>
            <a:off x="17863966" y="7434066"/>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4" name="矢印"/>
          <p:cNvSpPr/>
          <p:nvPr/>
        </p:nvSpPr>
        <p:spPr>
          <a:xfrm rot="16200000">
            <a:off x="8040909" y="8477382"/>
            <a:ext cx="8000328"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5" name="Multi-head Attention"/>
          <p:cNvSpPr txBox="1"/>
          <p:nvPr/>
        </p:nvSpPr>
        <p:spPr>
          <a:xfrm>
            <a:off x="10323702" y="1143996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6" name="Multi-head Attention"/>
          <p:cNvSpPr txBox="1"/>
          <p:nvPr/>
        </p:nvSpPr>
        <p:spPr>
          <a:xfrm>
            <a:off x="10323702" y="10926055"/>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7" name="Multi-head Attention"/>
          <p:cNvSpPr txBox="1"/>
          <p:nvPr/>
        </p:nvSpPr>
        <p:spPr>
          <a:xfrm>
            <a:off x="10323702" y="10412142"/>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8" name="Multi-head Attention"/>
          <p:cNvSpPr txBox="1"/>
          <p:nvPr/>
        </p:nvSpPr>
        <p:spPr>
          <a:xfrm>
            <a:off x="10323702" y="989822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29" name="Multi-head Attention"/>
          <p:cNvSpPr txBox="1"/>
          <p:nvPr/>
        </p:nvSpPr>
        <p:spPr>
          <a:xfrm>
            <a:off x="10323702" y="7842577"/>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0" name="Multi-head Attention"/>
          <p:cNvSpPr txBox="1"/>
          <p:nvPr/>
        </p:nvSpPr>
        <p:spPr>
          <a:xfrm>
            <a:off x="10323702" y="887040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1" name="Multi-head Attention"/>
          <p:cNvSpPr txBox="1"/>
          <p:nvPr/>
        </p:nvSpPr>
        <p:spPr>
          <a:xfrm>
            <a:off x="10323702" y="9384316"/>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2" name="Multi-head Attention"/>
          <p:cNvSpPr txBox="1"/>
          <p:nvPr/>
        </p:nvSpPr>
        <p:spPr>
          <a:xfrm>
            <a:off x="10323702" y="8356490"/>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3" name="Multi-head Attention"/>
          <p:cNvSpPr txBox="1"/>
          <p:nvPr/>
        </p:nvSpPr>
        <p:spPr>
          <a:xfrm>
            <a:off x="10323702" y="732866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4" name="Multi-head Attention"/>
          <p:cNvSpPr txBox="1"/>
          <p:nvPr/>
        </p:nvSpPr>
        <p:spPr>
          <a:xfrm>
            <a:off x="10323702" y="6814750"/>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5" name="Multi-head Attention"/>
          <p:cNvSpPr txBox="1"/>
          <p:nvPr/>
        </p:nvSpPr>
        <p:spPr>
          <a:xfrm>
            <a:off x="10323702" y="5786924"/>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6" name="Multi-head Attention"/>
          <p:cNvSpPr txBox="1"/>
          <p:nvPr/>
        </p:nvSpPr>
        <p:spPr>
          <a:xfrm>
            <a:off x="10323702" y="6300838"/>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7" name="矢印"/>
          <p:cNvSpPr/>
          <p:nvPr/>
        </p:nvSpPr>
        <p:spPr>
          <a:xfrm>
            <a:off x="15490096" y="7821796"/>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8" name="角丸四角形"/>
          <p:cNvSpPr/>
          <p:nvPr/>
        </p:nvSpPr>
        <p:spPr>
          <a:xfrm>
            <a:off x="542760" y="5869037"/>
            <a:ext cx="2934149" cy="6587387"/>
          </a:xfrm>
          <a:prstGeom prst="roundRect">
            <a:avLst>
              <a:gd name="adj" fmla="val 15000"/>
            </a:avLst>
          </a:prstGeom>
          <a:ln w="889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9" name="Transformerの…"/>
          <p:cNvSpPr txBox="1"/>
          <p:nvPr/>
        </p:nvSpPr>
        <p:spPr>
          <a:xfrm>
            <a:off x="468880" y="12613507"/>
            <a:ext cx="308191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Transformerの</a:t>
            </a:r>
          </a:p>
          <a:p>
            <a:r>
              <a:t>エンコーダ部分</a:t>
            </a:r>
          </a:p>
        </p:txBody>
      </p:sp>
      <p:sp>
        <p:nvSpPr>
          <p:cNvPr id="440" name="線"/>
          <p:cNvSpPr/>
          <p:nvPr/>
        </p:nvSpPr>
        <p:spPr>
          <a:xfrm>
            <a:off x="3759137" y="10513708"/>
            <a:ext cx="5261413" cy="2067162"/>
          </a:xfrm>
          <a:custGeom>
            <a:avLst/>
            <a:gdLst/>
            <a:ahLst/>
            <a:cxnLst>
              <a:cxn ang="0">
                <a:pos x="wd2" y="hd2"/>
              </a:cxn>
              <a:cxn ang="5400000">
                <a:pos x="wd2" y="hd2"/>
              </a:cxn>
              <a:cxn ang="10800000">
                <a:pos x="wd2" y="hd2"/>
              </a:cxn>
              <a:cxn ang="16200000">
                <a:pos x="wd2" y="hd2"/>
              </a:cxn>
            </a:cxnLst>
            <a:rect l="0" t="0" r="r" b="b"/>
            <a:pathLst>
              <a:path w="21600" h="21104" extrusionOk="0">
                <a:moveTo>
                  <a:pt x="0" y="20922"/>
                </a:moveTo>
                <a:cubicBezTo>
                  <a:pt x="3687" y="21600"/>
                  <a:pt x="7390" y="20380"/>
                  <a:pt x="10879" y="17339"/>
                </a:cubicBezTo>
                <a:cubicBezTo>
                  <a:pt x="14960" y="13782"/>
                  <a:pt x="18637" y="7835"/>
                  <a:pt x="21600" y="0"/>
                </a:cubicBezTo>
              </a:path>
            </a:pathLst>
          </a:custGeom>
          <a:ln w="76200">
            <a:solidFill>
              <a:schemeClr val="accent1"/>
            </a:solidFill>
            <a:miter lim="400000"/>
            <a:tailEnd type="triangle"/>
          </a:ln>
        </p:spPr>
        <p:txBody>
          <a:bodyPr lIns="50800" tIns="50800" rIns="50800" bIns="50800" anchor="ctr"/>
          <a:lstStyle/>
          <a:p>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3"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444"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・summarization：要約</a:t>
            </a:r>
          </a:p>
          <a:p>
            <a:pPr algn="l">
              <a:defRPr sz="4800"/>
            </a:pPr>
            <a:r>
              <a:t>・</a:t>
            </a:r>
            <a:r>
              <a:rPr>
                <a:solidFill>
                  <a:schemeClr val="accent5">
                    <a:hueOff val="-82419"/>
                    <a:satOff val="-9513"/>
                    <a:lumOff val="-16343"/>
                  </a:schemeClr>
                </a:solidFill>
              </a:rP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445" name="decoder(生成)のみ…"/>
          <p:cNvSpPr txBox="1"/>
          <p:nvPr/>
        </p:nvSpPr>
        <p:spPr>
          <a:xfrm>
            <a:off x="16001358" y="3350681"/>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446" name="GPT系, CTRL, Reformerなど"/>
          <p:cNvSpPr txBox="1"/>
          <p:nvPr/>
        </p:nvSpPr>
        <p:spPr>
          <a:xfrm>
            <a:off x="16602699" y="4702174"/>
            <a:ext cx="675375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447" name="得意なタスク：テキスト生成"/>
          <p:cNvSpPr txBox="1"/>
          <p:nvPr/>
        </p:nvSpPr>
        <p:spPr>
          <a:xfrm>
            <a:off x="16717713" y="5367869"/>
            <a:ext cx="5537455"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得意なタスク：テキスト生成</a:t>
            </a:r>
          </a:p>
        </p:txBody>
      </p:sp>
      <p:sp>
        <p:nvSpPr>
          <p:cNvPr id="448" name="四角形"/>
          <p:cNvSpPr/>
          <p:nvPr/>
        </p:nvSpPr>
        <p:spPr>
          <a:xfrm>
            <a:off x="15373815" y="2820581"/>
            <a:ext cx="8353176" cy="3483754"/>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1" name="・テキスト生成：与えられた「テキスト」に続く、もっともらしい「テキスト」を…"/>
          <p:cNvSpPr txBox="1"/>
          <p:nvPr/>
        </p:nvSpPr>
        <p:spPr>
          <a:xfrm>
            <a:off x="912114" y="1934563"/>
            <a:ext cx="2255977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・テキスト生成：与えられた「テキスト」に続く、もっともらしい「テキスト」を</a:t>
            </a:r>
          </a:p>
          <a:p>
            <a:pPr algn="l">
              <a:defRPr sz="4800"/>
            </a:pPr>
            <a:r>
              <a:t>　自動生成する</a:t>
            </a:r>
          </a:p>
        </p:txBody>
      </p:sp>
      <p:sp>
        <p:nvSpPr>
          <p:cNvPr id="452" name="「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
          <p:cNvSpPr txBox="1"/>
          <p:nvPr/>
        </p:nvSpPr>
        <p:spPr>
          <a:xfrm>
            <a:off x="5330334" y="5417138"/>
            <a:ext cx="17193099"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900">
                <a:solidFill>
                  <a:srgbClr val="374151"/>
                </a:solidFill>
                <a:latin typeface="Helvetica"/>
                <a:ea typeface="Helvetica"/>
                <a:cs typeface="Helvetica"/>
                <a:sym typeface="Helvetica"/>
              </a:defRPr>
            </a:lvl1pPr>
          </a:lstStyle>
          <a:p>
            <a:r>
              <a:t>「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a:t>
            </a:r>
          </a:p>
        </p:txBody>
      </p:sp>
      <p:sp>
        <p:nvSpPr>
          <p:cNvPr id="453" name="「かつて、遠い森の中に小さな熊がひっそりと住んでいました。」"/>
          <p:cNvSpPr txBox="1"/>
          <p:nvPr/>
        </p:nvSpPr>
        <p:spPr>
          <a:xfrm>
            <a:off x="5307778" y="4285057"/>
            <a:ext cx="1539363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900">
                <a:latin typeface="Helvetica"/>
                <a:ea typeface="Helvetica"/>
                <a:cs typeface="Helvetica"/>
                <a:sym typeface="Helvetica"/>
              </a:defRPr>
            </a:lvl1pPr>
          </a:lstStyle>
          <a:p>
            <a:r>
              <a:t>「かつて、遠い森の中に小さな熊がひっそりと住んでいました。」</a:t>
            </a:r>
          </a:p>
        </p:txBody>
      </p:sp>
      <p:sp>
        <p:nvSpPr>
          <p:cNvPr id="454" name="テキスト"/>
          <p:cNvSpPr txBox="1"/>
          <p:nvPr/>
        </p:nvSpPr>
        <p:spPr>
          <a:xfrm>
            <a:off x="2077100" y="4285057"/>
            <a:ext cx="2065783"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テキスト</a:t>
            </a:r>
          </a:p>
        </p:txBody>
      </p:sp>
      <p:sp>
        <p:nvSpPr>
          <p:cNvPr id="455" name="生成テキスト"/>
          <p:cNvSpPr txBox="1"/>
          <p:nvPr/>
        </p:nvSpPr>
        <p:spPr>
          <a:xfrm>
            <a:off x="1581800" y="6379810"/>
            <a:ext cx="3056383"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生成テキスト</a:t>
            </a:r>
          </a:p>
        </p:txBody>
      </p:sp>
      <p:sp>
        <p:nvSpPr>
          <p:cNvPr id="456" name="自然言語処理タスク"/>
          <p:cNvSpPr txBox="1"/>
          <p:nvPr/>
        </p:nvSpPr>
        <p:spPr>
          <a:xfrm>
            <a:off x="9236867"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457" name="テキスト生成のタスク名：’text-generation’"/>
          <p:cNvSpPr txBox="1"/>
          <p:nvPr/>
        </p:nvSpPr>
        <p:spPr>
          <a:xfrm>
            <a:off x="1455858" y="9199448"/>
            <a:ext cx="1281044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テキスト生成のタスク名：’text-generation’</a:t>
            </a:r>
          </a:p>
        </p:txBody>
      </p:sp>
      <p:pic>
        <p:nvPicPr>
          <p:cNvPr id="458" name="スクリーンショット 2023-12-27 16.45.03.png" descr="スクリーンショット 2023-12-27 16.45.03.png"/>
          <p:cNvPicPr>
            <a:picLocks noChangeAspect="1"/>
          </p:cNvPicPr>
          <p:nvPr/>
        </p:nvPicPr>
        <p:blipFill>
          <a:blip r:embed="rId2"/>
          <a:stretch>
            <a:fillRect/>
          </a:stretch>
        </p:blipFill>
        <p:spPr>
          <a:xfrm>
            <a:off x="1144453" y="10233214"/>
            <a:ext cx="13433251" cy="2189280"/>
          </a:xfrm>
          <a:prstGeom prst="rect">
            <a:avLst/>
          </a:prstGeom>
          <a:ln w="25400">
            <a:solidFill>
              <a:srgbClr val="000000"/>
            </a:solidFill>
            <a:miter lim="400000"/>
          </a:ln>
        </p:spPr>
      </p:pic>
      <p:sp>
        <p:nvSpPr>
          <p:cNvPr id="459" name="データセット…"/>
          <p:cNvSpPr txBox="1"/>
          <p:nvPr/>
        </p:nvSpPr>
        <p:spPr>
          <a:xfrm>
            <a:off x="15813631" y="9511780"/>
            <a:ext cx="7206501" cy="2851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データセット</a:t>
            </a:r>
          </a:p>
          <a:p>
            <a:pPr>
              <a:defRPr sz="3900"/>
            </a:pPr>
            <a:r>
              <a:t>WebText(40GB)</a:t>
            </a:r>
          </a:p>
          <a:p>
            <a:pPr>
              <a:defRPr sz="3900"/>
            </a:pPr>
            <a:r>
              <a:t>大量(800万)のWebページ上の</a:t>
            </a:r>
          </a:p>
          <a:p>
            <a:pPr>
              <a:defRPr sz="3900"/>
            </a:pPr>
            <a:r>
              <a:t>テキストをデータ化したもの</a:t>
            </a:r>
          </a:p>
        </p:txBody>
      </p:sp>
      <p:sp>
        <p:nvSpPr>
          <p:cNvPr id="460" name="引数にtext, max_length(最大長)とmin_length(最小長)を指定する"/>
          <p:cNvSpPr txBox="1"/>
          <p:nvPr/>
        </p:nvSpPr>
        <p:spPr>
          <a:xfrm>
            <a:off x="652021" y="12773698"/>
            <a:ext cx="1563304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引数にtext, max_length(最大長)とmin_length(最小長)を指定する</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3"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pic>
        <p:nvPicPr>
          <p:cNvPr id="464" name="スクリーンショット 2023-12-27 17.04.03.png" descr="スクリーンショット 2023-12-27 17.04.03.png"/>
          <p:cNvPicPr>
            <a:picLocks noChangeAspect="1"/>
          </p:cNvPicPr>
          <p:nvPr/>
        </p:nvPicPr>
        <p:blipFill>
          <a:blip r:embed="rId2"/>
          <a:stretch>
            <a:fillRect/>
          </a:stretch>
        </p:blipFill>
        <p:spPr>
          <a:xfrm>
            <a:off x="1685100" y="3012784"/>
            <a:ext cx="20660989" cy="5856991"/>
          </a:xfrm>
          <a:prstGeom prst="rect">
            <a:avLst/>
          </a:prstGeom>
          <a:ln w="25400">
            <a:solidFill>
              <a:srgbClr val="000000"/>
            </a:solidFill>
            <a:miter lim="400000"/>
          </a:ln>
        </p:spPr>
      </p:pic>
      <p:sp>
        <p:nvSpPr>
          <p:cNvPr id="465" name="&quot;今からがんの原因について説明をします&quot;"/>
          <p:cNvSpPr txBox="1"/>
          <p:nvPr/>
        </p:nvSpPr>
        <p:spPr>
          <a:xfrm>
            <a:off x="7393472" y="2042554"/>
            <a:ext cx="9244245"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800" b="1">
                <a:solidFill>
                  <a:srgbClr val="0F0F0F"/>
                </a:solidFill>
                <a:latin typeface="Helvetica"/>
                <a:ea typeface="Helvetica"/>
                <a:cs typeface="Helvetica"/>
                <a:sym typeface="Helvetica"/>
              </a:defRPr>
            </a:lvl1pPr>
          </a:lstStyle>
          <a:p>
            <a:r>
              <a:t>"今からがんの原因について説明をします"</a:t>
            </a:r>
          </a:p>
        </p:txBody>
      </p:sp>
      <p:sp>
        <p:nvSpPr>
          <p:cNvPr id="466" name="「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
          <p:cNvSpPr txBox="1"/>
          <p:nvPr/>
        </p:nvSpPr>
        <p:spPr>
          <a:xfrm>
            <a:off x="2258765" y="9172865"/>
            <a:ext cx="19513659" cy="3575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spcBef>
                <a:spcPts val="2000"/>
              </a:spcBef>
              <a:defRPr sz="2300" b="1">
                <a:solidFill>
                  <a:srgbClr val="374151"/>
                </a:solidFill>
                <a:latin typeface="Helvetica"/>
                <a:ea typeface="Helvetica"/>
                <a:cs typeface="Helvetica"/>
                <a:sym typeface="Helvetica"/>
              </a:defRPr>
            </a:pPr>
            <a:r>
              <a:t>「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a:t>
            </a:r>
          </a:p>
          <a:p>
            <a:pPr algn="l" defTabSz="457200">
              <a:spcBef>
                <a:spcPts val="2000"/>
              </a:spcBef>
              <a:defRPr sz="2300" b="1">
                <a:solidFill>
                  <a:srgbClr val="374151"/>
                </a:solidFill>
                <a:latin typeface="Helvetica"/>
                <a:ea typeface="Helvetica"/>
                <a:cs typeface="Helvetica"/>
                <a:sym typeface="Helvetica"/>
              </a:defRPr>
            </a:pPr>
            <a:r>
              <a:t>私はもし私の診断が良ければ、私が太っていることを諦めたり、美しい素晴らしい人であることを書き消すことはなかっただろう。もしもう少し良くなれたなら、それはしたでしょう。事態は容易にはなりませんでした。私が望んでいた最後のことは死ぬことではありませんでした。</a:t>
            </a:r>
          </a:p>
          <a:p>
            <a:pPr algn="l" defTabSz="457200">
              <a:defRPr sz="2300" b="1">
                <a:solidFill>
                  <a:srgbClr val="374151"/>
                </a:solidFill>
                <a:latin typeface="Helvetica"/>
                <a:ea typeface="Helvetica"/>
                <a:cs typeface="Helvetica"/>
                <a:sym typeface="Helvetica"/>
              </a:defRPr>
            </a:pPr>
            <a:r>
              <a:t>体の代謝の問題は、経過した時間を感じることがほとんどありませんでした。体はそのように動作しませんでした。家族や友達は、働く時間が少なくなるまでに病気になってしまうだろう。だから両親が私を訪ねてきたとき、私は『私が死んだ後、どうやって食べるんだろう？』と思ったのです。それが私が感じ始めたときでした。」</a:t>
            </a:r>
          </a:p>
        </p:txBody>
      </p:sp>
      <p:sp>
        <p:nvSpPr>
          <p:cNvPr id="467" name="いまいち"/>
          <p:cNvSpPr txBox="1"/>
          <p:nvPr/>
        </p:nvSpPr>
        <p:spPr>
          <a:xfrm>
            <a:off x="14868225" y="12640610"/>
            <a:ext cx="26035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900" b="1">
                <a:solidFill>
                  <a:srgbClr val="0F0F0F"/>
                </a:solidFill>
                <a:latin typeface="Helvetica"/>
                <a:ea typeface="Helvetica"/>
                <a:cs typeface="Helvetica"/>
                <a:sym typeface="Helvetica"/>
              </a:defRPr>
            </a:lvl1pPr>
          </a:lstStyle>
          <a:p>
            <a:r>
              <a:t>いまいち</a:t>
            </a:r>
          </a:p>
        </p:txBody>
      </p:sp>
      <p:sp>
        <p:nvSpPr>
          <p:cNvPr id="468" name="線"/>
          <p:cNvSpPr/>
          <p:nvPr/>
        </p:nvSpPr>
        <p:spPr>
          <a:xfrm flipH="1">
            <a:off x="8982926" y="3888910"/>
            <a:ext cx="4091353" cy="817964"/>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69" name="線"/>
          <p:cNvSpPr/>
          <p:nvPr/>
        </p:nvSpPr>
        <p:spPr>
          <a:xfrm>
            <a:off x="8018282" y="5161456"/>
            <a:ext cx="1022640" cy="1"/>
          </a:xfrm>
          <a:prstGeom prst="line">
            <a:avLst/>
          </a:prstGeom>
          <a:ln w="63500">
            <a:solidFill>
              <a:schemeClr val="accent5">
                <a:hueOff val="-82419"/>
                <a:satOff val="-9513"/>
                <a:lumOff val="-16343"/>
              </a:schemeClr>
            </a:solidFill>
            <a:miter lim="400000"/>
          </a:ln>
        </p:spPr>
        <p:txBody>
          <a:bodyPr lIns="50800" tIns="50800" rIns="50800" bIns="50800" anchor="ctr"/>
          <a:lstStyle/>
          <a:p>
            <a:endParaRPr/>
          </a:p>
        </p:txBody>
      </p:sp>
      <p:sp>
        <p:nvSpPr>
          <p:cNvPr id="470" name="モデルはGPT2"/>
          <p:cNvSpPr txBox="1"/>
          <p:nvPr/>
        </p:nvSpPr>
        <p:spPr>
          <a:xfrm>
            <a:off x="13320038" y="3570061"/>
            <a:ext cx="328103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800" b="1">
                <a:solidFill>
                  <a:srgbClr val="0F0F0F"/>
                </a:solidFill>
                <a:latin typeface="Helvetica"/>
                <a:ea typeface="Helvetica"/>
                <a:cs typeface="Helvetica"/>
                <a:sym typeface="Helvetica"/>
              </a:defRPr>
            </a:lvl1pPr>
          </a:lstStyle>
          <a:p>
            <a:r>
              <a:t>モデルはGPT2</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3"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sp>
        <p:nvSpPr>
          <p:cNvPr id="474" name="“今からがんの原因について説明をします。がんの原因は&quot;"/>
          <p:cNvSpPr txBox="1"/>
          <p:nvPr/>
        </p:nvSpPr>
        <p:spPr>
          <a:xfrm>
            <a:off x="5896250" y="2023893"/>
            <a:ext cx="1259150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800" b="1">
                <a:solidFill>
                  <a:srgbClr val="0F0F0F"/>
                </a:solidFill>
                <a:latin typeface="Helvetica"/>
                <a:ea typeface="Helvetica"/>
                <a:cs typeface="Helvetica"/>
                <a:sym typeface="Helvetica"/>
              </a:defRPr>
            </a:pPr>
            <a:r>
              <a:t>“今からがんの原因について説明をします。</a:t>
            </a:r>
            <a:r>
              <a:rPr>
                <a:solidFill>
                  <a:schemeClr val="accent5">
                    <a:hueOff val="-82419"/>
                    <a:satOff val="-9513"/>
                    <a:lumOff val="-16343"/>
                  </a:schemeClr>
                </a:solidFill>
              </a:rPr>
              <a:t>がんの原因は</a:t>
            </a:r>
            <a:r>
              <a:t>"</a:t>
            </a:r>
          </a:p>
        </p:txBody>
      </p:sp>
      <p:sp>
        <p:nvSpPr>
          <p:cNvPr id="475" name="「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
          <p:cNvSpPr txBox="1"/>
          <p:nvPr/>
        </p:nvSpPr>
        <p:spPr>
          <a:xfrm>
            <a:off x="3035691" y="8503075"/>
            <a:ext cx="21162450" cy="4955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900"/>
            </a:pPr>
            <a:r>
              <a:t>「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んの一例：最近の研究によれば、卵巣がんと卵巣がんの発生率は、女性の中でより一般的ながんのタイプに含まれています。別の新しい研究では、いくつかのがんのタイプが多発性硬化症と関連しており、がんを引き起こす可能性があるがんの割合が増加していることが示されました。」</a:t>
            </a:r>
          </a:p>
          <a:p>
            <a:pPr algn="l">
              <a:defRPr sz="2900" u="sng"/>
            </a:pPr>
            <a:r>
              <a:t>【注意】元のテキストに誤りが含まれているため、意味の整合性が保たれていない部分があります。こちらの翻訳はそのままの内容を保持しています。</a:t>
            </a:r>
          </a:p>
        </p:txBody>
      </p:sp>
      <p:sp>
        <p:nvSpPr>
          <p:cNvPr id="476" name="誘導してあげる…"/>
          <p:cNvSpPr txBox="1"/>
          <p:nvPr/>
        </p:nvSpPr>
        <p:spPr>
          <a:xfrm>
            <a:off x="17890880" y="5363593"/>
            <a:ext cx="5092701" cy="167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4900" b="1">
                <a:solidFill>
                  <a:srgbClr val="0F0F0F"/>
                </a:solidFill>
                <a:latin typeface="Helvetica"/>
                <a:ea typeface="Helvetica"/>
                <a:cs typeface="Helvetica"/>
                <a:sym typeface="Helvetica"/>
              </a:defRPr>
            </a:pPr>
            <a:r>
              <a:t>誘導してあげる</a:t>
            </a:r>
          </a:p>
          <a:p>
            <a:pPr algn="l" defTabSz="457200">
              <a:defRPr sz="4900" b="1">
                <a:solidFill>
                  <a:srgbClr val="0F0F0F"/>
                </a:solidFill>
                <a:latin typeface="Helvetica"/>
                <a:ea typeface="Helvetica"/>
                <a:cs typeface="Helvetica"/>
                <a:sym typeface="Helvetica"/>
              </a:defRPr>
            </a:pPr>
            <a:r>
              <a:t>と少し精度が向上</a:t>
            </a:r>
          </a:p>
        </p:txBody>
      </p:sp>
      <p:pic>
        <p:nvPicPr>
          <p:cNvPr id="477" name="スクリーンショット 2023-12-27 17.13.56.png" descr="スクリーンショット 2023-12-27 17.13.56.png"/>
          <p:cNvPicPr>
            <a:picLocks noChangeAspect="1"/>
          </p:cNvPicPr>
          <p:nvPr/>
        </p:nvPicPr>
        <p:blipFill>
          <a:blip r:embed="rId2"/>
          <a:srcRect r="38173" b="76444"/>
          <a:stretch>
            <a:fillRect/>
          </a:stretch>
        </p:blipFill>
        <p:spPr>
          <a:xfrm>
            <a:off x="1430022" y="2954842"/>
            <a:ext cx="15430593" cy="1717901"/>
          </a:xfrm>
          <a:prstGeom prst="rect">
            <a:avLst/>
          </a:prstGeom>
          <a:ln w="25400">
            <a:solidFill>
              <a:srgbClr val="000000"/>
            </a:solidFill>
            <a:miter lim="400000"/>
          </a:ln>
        </p:spPr>
      </p:pic>
      <p:pic>
        <p:nvPicPr>
          <p:cNvPr id="478" name="スクリーンショット 2023-12-27 17.13.56.png" descr="スクリーンショット 2023-12-27 17.13.56.png"/>
          <p:cNvPicPr>
            <a:picLocks noChangeAspect="1"/>
          </p:cNvPicPr>
          <p:nvPr/>
        </p:nvPicPr>
        <p:blipFill>
          <a:blip r:embed="rId2"/>
          <a:srcRect t="24935"/>
          <a:stretch>
            <a:fillRect/>
          </a:stretch>
        </p:blipFill>
        <p:spPr>
          <a:xfrm>
            <a:off x="1483299" y="4930764"/>
            <a:ext cx="14943565" cy="3277768"/>
          </a:xfrm>
          <a:prstGeom prst="rect">
            <a:avLst/>
          </a:prstGeom>
          <a:ln w="25400">
            <a:solidFill>
              <a:srgbClr val="000000"/>
            </a:solidFill>
            <a:miter lim="400000"/>
          </a:ln>
        </p:spPr>
      </p:pic>
      <p:sp>
        <p:nvSpPr>
          <p:cNvPr id="479" name="ChatGPT…"/>
          <p:cNvSpPr txBox="1"/>
          <p:nvPr/>
        </p:nvSpPr>
        <p:spPr>
          <a:xfrm>
            <a:off x="152272" y="10054975"/>
            <a:ext cx="2776396" cy="147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4900" b="1">
                <a:solidFill>
                  <a:srgbClr val="0F0F0F"/>
                </a:solidFill>
                <a:latin typeface="Helvetica"/>
                <a:ea typeface="Helvetica"/>
                <a:cs typeface="Helvetica"/>
                <a:sym typeface="Helvetica"/>
              </a:defRPr>
            </a:pPr>
            <a:r>
              <a:t>ChatGPT</a:t>
            </a:r>
          </a:p>
          <a:p>
            <a:pPr algn="l" defTabSz="457200">
              <a:defRPr sz="4900" b="1">
                <a:solidFill>
                  <a:srgbClr val="0F0F0F"/>
                </a:solidFill>
                <a:latin typeface="Helvetica"/>
                <a:ea typeface="Helvetica"/>
                <a:cs typeface="Helvetica"/>
                <a:sym typeface="Helvetica"/>
              </a:defRPr>
            </a:pPr>
            <a:r>
              <a:t>の翻訳</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2"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pic>
        <p:nvPicPr>
          <p:cNvPr id="483" name="スクリーンショット 2023-12-27 18.17.24.png" descr="スクリーンショット 2023-12-27 18.17.24.png"/>
          <p:cNvPicPr>
            <a:picLocks noChangeAspect="1"/>
          </p:cNvPicPr>
          <p:nvPr/>
        </p:nvPicPr>
        <p:blipFill>
          <a:blip r:embed="rId2"/>
          <a:stretch>
            <a:fillRect/>
          </a:stretch>
        </p:blipFill>
        <p:spPr>
          <a:xfrm>
            <a:off x="842729" y="3554032"/>
            <a:ext cx="10579101" cy="5969001"/>
          </a:xfrm>
          <a:prstGeom prst="rect">
            <a:avLst/>
          </a:prstGeom>
          <a:ln w="25400">
            <a:solidFill>
              <a:srgbClr val="000000"/>
            </a:solidFill>
            <a:miter lim="400000"/>
          </a:ln>
        </p:spPr>
      </p:pic>
      <p:sp>
        <p:nvSpPr>
          <p:cNvPr id="484" name="GPT3.5"/>
          <p:cNvSpPr txBox="1"/>
          <p:nvPr/>
        </p:nvSpPr>
        <p:spPr>
          <a:xfrm>
            <a:off x="4704734" y="2576271"/>
            <a:ext cx="209753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GPT3.5</a:t>
            </a:r>
          </a:p>
        </p:txBody>
      </p:sp>
      <p:pic>
        <p:nvPicPr>
          <p:cNvPr id="485" name="スクリーンショット 2023-12-27 18.18.27.png" descr="スクリーンショット 2023-12-27 18.18.27.png"/>
          <p:cNvPicPr>
            <a:picLocks noChangeAspect="1"/>
          </p:cNvPicPr>
          <p:nvPr/>
        </p:nvPicPr>
        <p:blipFill>
          <a:blip r:embed="rId3"/>
          <a:stretch>
            <a:fillRect/>
          </a:stretch>
        </p:blipFill>
        <p:spPr>
          <a:xfrm>
            <a:off x="12284073" y="3550947"/>
            <a:ext cx="10553701" cy="7073901"/>
          </a:xfrm>
          <a:prstGeom prst="rect">
            <a:avLst/>
          </a:prstGeom>
          <a:ln w="25400">
            <a:solidFill>
              <a:srgbClr val="000000"/>
            </a:solidFill>
            <a:miter lim="400000"/>
          </a:ln>
        </p:spPr>
      </p:pic>
      <p:sp>
        <p:nvSpPr>
          <p:cNvPr id="486" name="GPT4"/>
          <p:cNvSpPr txBox="1"/>
          <p:nvPr/>
        </p:nvSpPr>
        <p:spPr>
          <a:xfrm>
            <a:off x="16761585" y="2576271"/>
            <a:ext cx="159867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GPT4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Huggingface Transformersのインストール"/>
          <p:cNvSpPr txBox="1"/>
          <p:nvPr/>
        </p:nvSpPr>
        <p:spPr>
          <a:xfrm>
            <a:off x="4830252" y="403219"/>
            <a:ext cx="1516488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Transformersのインストール</a:t>
            </a:r>
          </a:p>
        </p:txBody>
      </p:sp>
      <p:sp>
        <p:nvSpPr>
          <p:cNvPr id="142" name="pipは外からライブラリをインストールする命令です"/>
          <p:cNvSpPr txBox="1"/>
          <p:nvPr/>
        </p:nvSpPr>
        <p:spPr>
          <a:xfrm>
            <a:off x="6804378" y="10025882"/>
            <a:ext cx="11216629"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pipは外からライブラリをインストールする命令です</a:t>
            </a:r>
          </a:p>
        </p:txBody>
      </p:sp>
      <p:pic>
        <p:nvPicPr>
          <p:cNvPr id="143" name="スクリーンショット 2023-12-27 11.00.48.png" descr="スクリーンショット 2023-12-27 11.00.48.png"/>
          <p:cNvPicPr>
            <a:picLocks noChangeAspect="1"/>
          </p:cNvPicPr>
          <p:nvPr/>
        </p:nvPicPr>
        <p:blipFill>
          <a:blip r:embed="rId2"/>
          <a:stretch>
            <a:fillRect/>
          </a:stretch>
        </p:blipFill>
        <p:spPr>
          <a:xfrm>
            <a:off x="7981346" y="2100157"/>
            <a:ext cx="8421307" cy="1163921"/>
          </a:xfrm>
          <a:prstGeom prst="rect">
            <a:avLst/>
          </a:prstGeom>
          <a:ln w="12700">
            <a:miter lim="400000"/>
          </a:ln>
        </p:spPr>
      </p:pic>
      <p:pic>
        <p:nvPicPr>
          <p:cNvPr id="144" name="スクリーンショット 2023-12-27 11.01.33.png" descr="スクリーンショット 2023-12-27 11.01.33.png"/>
          <p:cNvPicPr>
            <a:picLocks noChangeAspect="1"/>
          </p:cNvPicPr>
          <p:nvPr/>
        </p:nvPicPr>
        <p:blipFill>
          <a:blip r:embed="rId3"/>
          <a:stretch>
            <a:fillRect/>
          </a:stretch>
        </p:blipFill>
        <p:spPr>
          <a:xfrm>
            <a:off x="921116" y="3767796"/>
            <a:ext cx="22047739" cy="5590780"/>
          </a:xfrm>
          <a:prstGeom prst="rect">
            <a:avLst/>
          </a:prstGeom>
          <a:ln w="25400">
            <a:solidFill>
              <a:srgbClr val="000000"/>
            </a:solidFill>
            <a:miter lim="400000"/>
          </a:ln>
        </p:spPr>
      </p:pic>
      <p:sp>
        <p:nvSpPr>
          <p:cNvPr id="145" name="これまでのkerasやmatplotlibなどはcolabに最初からインストール済み…"/>
          <p:cNvSpPr txBox="1"/>
          <p:nvPr/>
        </p:nvSpPr>
        <p:spPr>
          <a:xfrm>
            <a:off x="2490697" y="11258340"/>
            <a:ext cx="19843992"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これまでのkerasやmatplotlibなどはcolabに最初からインストール済み</a:t>
            </a:r>
          </a:p>
          <a:p>
            <a:pPr>
              <a:defRPr sz="3700"/>
            </a:pPr>
            <a:r>
              <a:t>transformersはインストールされていないのでインストールしてからライブラリを読み込む</a:t>
            </a:r>
          </a:p>
          <a:p>
            <a:pPr>
              <a:defRPr sz="3700"/>
            </a:pPr>
            <a:r>
              <a:t>(notebookを起動したら毎回インストールする必要あり)</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9" name="まとめ"/>
          <p:cNvSpPr txBox="1"/>
          <p:nvPr/>
        </p:nvSpPr>
        <p:spPr>
          <a:xfrm>
            <a:off x="11068050" y="400044"/>
            <a:ext cx="22479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600">
                <a:solidFill>
                  <a:srgbClr val="FFFFFF"/>
                </a:solidFill>
              </a:defRPr>
            </a:lvl1pPr>
          </a:lstStyle>
          <a:p>
            <a:r>
              <a:t>まとめ</a:t>
            </a:r>
          </a:p>
        </p:txBody>
      </p:sp>
      <p:sp>
        <p:nvSpPr>
          <p:cNvPr id="490" name="自然言語処理の推論(予測)をTransfomersのpipelineを…"/>
          <p:cNvSpPr txBox="1"/>
          <p:nvPr/>
        </p:nvSpPr>
        <p:spPr>
          <a:xfrm>
            <a:off x="3918584" y="2345303"/>
            <a:ext cx="16546831"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自然言語処理の推論(予測)をTransfomersのpipelineを</a:t>
            </a:r>
          </a:p>
          <a:p>
            <a:pPr>
              <a:defRPr sz="5000"/>
            </a:pPr>
            <a:r>
              <a:t>使って実践しました</a:t>
            </a:r>
          </a:p>
        </p:txBody>
      </p:sp>
      <p:sp>
        <p:nvSpPr>
          <p:cNvPr id="491" name="ChatGPTやこれらのAIモデルの基盤となるのは…"/>
          <p:cNvSpPr txBox="1"/>
          <p:nvPr/>
        </p:nvSpPr>
        <p:spPr>
          <a:xfrm>
            <a:off x="5214937" y="5207697"/>
            <a:ext cx="13954126"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ChatGPTやこれらのAIモデルの基盤となるのは</a:t>
            </a:r>
          </a:p>
          <a:p>
            <a:pPr>
              <a:defRPr sz="5000"/>
            </a:pPr>
            <a:r>
              <a:t>Transformerアーキテクチャです</a:t>
            </a:r>
          </a:p>
        </p:txBody>
      </p:sp>
      <p:sp>
        <p:nvSpPr>
          <p:cNvPr id="492" name="線"/>
          <p:cNvSpPr/>
          <p:nvPr/>
        </p:nvSpPr>
        <p:spPr>
          <a:xfrm flipH="1" flipV="1">
            <a:off x="16145800" y="3311772"/>
            <a:ext cx="2438859" cy="1336868"/>
          </a:xfrm>
          <a:prstGeom prst="line">
            <a:avLst/>
          </a:prstGeom>
          <a:ln w="63500">
            <a:solidFill>
              <a:srgbClr val="000000"/>
            </a:solidFill>
            <a:miter lim="400000"/>
            <a:tailEnd type="triangle"/>
          </a:ln>
        </p:spPr>
        <p:txBody>
          <a:bodyPr lIns="50800" tIns="50800" rIns="50800" bIns="50800" anchor="ctr"/>
          <a:lstStyle/>
          <a:p>
            <a:endParaRPr/>
          </a:p>
        </p:txBody>
      </p:sp>
      <p:sp>
        <p:nvSpPr>
          <p:cNvPr id="493" name="ライブラリ"/>
          <p:cNvSpPr txBox="1"/>
          <p:nvPr/>
        </p:nvSpPr>
        <p:spPr>
          <a:xfrm>
            <a:off x="18558403" y="43338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ライブラリ</a:t>
            </a:r>
          </a:p>
        </p:txBody>
      </p:sp>
      <p:sp>
        <p:nvSpPr>
          <p:cNvPr id="494" name="線"/>
          <p:cNvSpPr/>
          <p:nvPr/>
        </p:nvSpPr>
        <p:spPr>
          <a:xfrm flipH="1" flipV="1">
            <a:off x="11556611" y="7089529"/>
            <a:ext cx="4877581" cy="437766"/>
          </a:xfrm>
          <a:prstGeom prst="line">
            <a:avLst/>
          </a:prstGeom>
          <a:ln w="63500">
            <a:solidFill>
              <a:srgbClr val="000000"/>
            </a:solidFill>
            <a:miter lim="400000"/>
            <a:tailEnd type="triangle"/>
          </a:ln>
        </p:spPr>
        <p:txBody>
          <a:bodyPr lIns="50800" tIns="50800" rIns="50800" bIns="50800" anchor="ctr"/>
          <a:lstStyle/>
          <a:p>
            <a:endParaRPr/>
          </a:p>
        </p:txBody>
      </p:sp>
      <p:sp>
        <p:nvSpPr>
          <p:cNvPr id="495" name="モデル"/>
          <p:cNvSpPr txBox="1"/>
          <p:nvPr/>
        </p:nvSpPr>
        <p:spPr>
          <a:xfrm>
            <a:off x="17305899" y="7305675"/>
            <a:ext cx="15005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モデル</a:t>
            </a:r>
          </a:p>
        </p:txBody>
      </p:sp>
      <p:pic>
        <p:nvPicPr>
          <p:cNvPr id="496" name="スクリーンショット 2023-12-27 17.28.46.png" descr="スクリーンショット 2023-12-27 17.28.46.png"/>
          <p:cNvPicPr>
            <a:picLocks noChangeAspect="1"/>
          </p:cNvPicPr>
          <p:nvPr/>
        </p:nvPicPr>
        <p:blipFill>
          <a:blip r:embed="rId2"/>
          <a:stretch>
            <a:fillRect/>
          </a:stretch>
        </p:blipFill>
        <p:spPr>
          <a:xfrm>
            <a:off x="19462939" y="6133305"/>
            <a:ext cx="4578598" cy="2567234"/>
          </a:xfrm>
          <a:prstGeom prst="rect">
            <a:avLst/>
          </a:prstGeom>
          <a:ln w="25400">
            <a:solidFill>
              <a:srgbClr val="000000"/>
            </a:solidFill>
            <a:miter lim="400000"/>
          </a:ln>
        </p:spPr>
      </p:pic>
      <p:sp>
        <p:nvSpPr>
          <p:cNvPr id="497" name="BERTはTransformerのEncoder部分(圧縮)、…"/>
          <p:cNvSpPr txBox="1"/>
          <p:nvPr/>
        </p:nvSpPr>
        <p:spPr>
          <a:xfrm>
            <a:off x="1780164" y="8334629"/>
            <a:ext cx="19383376"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BERTはTransformerのEncoder部分(圧縮)、</a:t>
            </a:r>
          </a:p>
          <a:p>
            <a:pPr>
              <a:defRPr sz="5000"/>
            </a:pPr>
            <a:r>
              <a:t>GPTはTransformerのDecoder部分(生成)から構成されています</a:t>
            </a:r>
          </a:p>
        </p:txBody>
      </p:sp>
      <p:sp>
        <p:nvSpPr>
          <p:cNvPr id="498" name="次回はpipelineではないもう一つのトークナイザーを使用します"/>
          <p:cNvSpPr txBox="1"/>
          <p:nvPr/>
        </p:nvSpPr>
        <p:spPr>
          <a:xfrm>
            <a:off x="2708855" y="10277475"/>
            <a:ext cx="1864106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次回はpipelineではないもう一つのトークナイザーを使用します</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課題"/>
          <p:cNvSpPr txBox="1"/>
          <p:nvPr/>
        </p:nvSpPr>
        <p:spPr>
          <a:xfrm>
            <a:off x="11271249" y="1639756"/>
            <a:ext cx="1841501" cy="96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800"/>
            </a:lvl1pPr>
          </a:lstStyle>
          <a:p>
            <a:r>
              <a:t>課題</a:t>
            </a:r>
          </a:p>
        </p:txBody>
      </p:sp>
      <p:sp>
        <p:nvSpPr>
          <p:cNvPr id="501" name="WebClassにある課題12をやりましょう"/>
          <p:cNvSpPr txBox="1"/>
          <p:nvPr/>
        </p:nvSpPr>
        <p:spPr>
          <a:xfrm>
            <a:off x="6942215" y="4755794"/>
            <a:ext cx="11519307"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WebClassにある課題12をやりましょう</a:t>
            </a:r>
          </a:p>
        </p:txBody>
      </p:sp>
      <p:sp>
        <p:nvSpPr>
          <p:cNvPr id="502" name="締め切りは1週間後の7/11の23:59です。…"/>
          <p:cNvSpPr txBox="1"/>
          <p:nvPr/>
        </p:nvSpPr>
        <p:spPr>
          <a:xfrm>
            <a:off x="4744302" y="6302846"/>
            <a:ext cx="15915133"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800"/>
            </a:pPr>
            <a:r>
              <a:t>締め切りは1週間後の7/11の23:59です。</a:t>
            </a:r>
          </a:p>
          <a:p>
            <a:pPr>
              <a:defRPr sz="4800"/>
            </a:pPr>
            <a:r>
              <a:t>締切を過ぎた課題は受け取らないので注意してください。</a:t>
            </a:r>
          </a:p>
          <a:p>
            <a:pPr>
              <a:defRPr sz="4800"/>
            </a:pPr>
            <a:r>
              <a:t>(1週間後に正解をアップします)</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49"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
        <p:nvSpPr>
          <p:cNvPr id="150"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パイプライン</a:t>
            </a:r>
          </a:p>
        </p:txBody>
      </p:sp>
      <p:sp>
        <p:nvSpPr>
          <p:cNvPr id="151"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pipeline() の1行のみで推論を行う最もシンプルな方法</a:t>
            </a:r>
          </a:p>
        </p:txBody>
      </p:sp>
      <p:sp>
        <p:nvSpPr>
          <p:cNvPr id="152"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(結果) = pipeline( (タスク), (モデル) )</a:t>
            </a:r>
          </a:p>
        </p:txBody>
      </p:sp>
      <p:sp>
        <p:nvSpPr>
          <p:cNvPr id="153"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トークナイザー+モデル</a:t>
            </a:r>
          </a:p>
        </p:txBody>
      </p:sp>
      <p:sp>
        <p:nvSpPr>
          <p:cNvPr id="154"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155"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8"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パイプライン</a:t>
            </a:r>
          </a:p>
        </p:txBody>
      </p:sp>
      <p:sp>
        <p:nvSpPr>
          <p:cNvPr id="159"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pipeline() の1行のみで推論を行う最もシンプルな方法</a:t>
            </a:r>
          </a:p>
        </p:txBody>
      </p:sp>
      <p:sp>
        <p:nvSpPr>
          <p:cNvPr id="160"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(結果) = pipeline( (タスク), (モデル) )</a:t>
            </a:r>
          </a:p>
        </p:txBody>
      </p:sp>
      <p:sp>
        <p:nvSpPr>
          <p:cNvPr id="161"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トークナイザー+モデル</a:t>
            </a:r>
          </a:p>
        </p:txBody>
      </p:sp>
      <p:sp>
        <p:nvSpPr>
          <p:cNvPr id="162"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163"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
        <p:nvSpPr>
          <p:cNvPr id="164"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65"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8"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169"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endParaRPr>
              <a:solidFill>
                <a:schemeClr val="accent5">
                  <a:hueOff val="-82419"/>
                  <a:satOff val="-9513"/>
                  <a:lumOff val="-16343"/>
                </a:schemeClr>
              </a:solidFill>
            </a:endParaRP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173"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a:t>
            </a:r>
            <a:r>
              <a:rPr>
                <a:solidFill>
                  <a:schemeClr val="accent5">
                    <a:hueOff val="-82419"/>
                    <a:satOff val="-9513"/>
                    <a:lumOff val="-16343"/>
                  </a:schemeClr>
                </a:solidFill>
              </a:rPr>
              <a:t>text-classification：テキスト分類</a:t>
            </a: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177" name="・テキスト分類：「テキスト」を事前準備された「カテゴリ」に分類する"/>
          <p:cNvSpPr txBox="1"/>
          <p:nvPr/>
        </p:nvSpPr>
        <p:spPr>
          <a:xfrm>
            <a:off x="2113025" y="2483611"/>
            <a:ext cx="201579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・テキスト分類：「テキスト」を事前準備された「カテゴリ」に分類する</a:t>
            </a:r>
          </a:p>
        </p:txBody>
      </p:sp>
      <p:sp>
        <p:nvSpPr>
          <p:cNvPr id="178" name="「昨日の映画は面白い」       → 「ポジティブ」…"/>
          <p:cNvSpPr txBox="1"/>
          <p:nvPr/>
        </p:nvSpPr>
        <p:spPr>
          <a:xfrm>
            <a:off x="2946877" y="5715161"/>
            <a:ext cx="16573501"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「昨日の映画は面白い」　　　　　　　→　「ポジティブ」</a:t>
            </a:r>
          </a:p>
          <a:p>
            <a:pPr algn="l">
              <a:defRPr sz="4800"/>
            </a:pPr>
            <a:r>
              <a:t>「演技が下手で見ていられなかった」　→　「ネガティブ」</a:t>
            </a:r>
          </a:p>
        </p:txBody>
      </p:sp>
      <p:sp>
        <p:nvSpPr>
          <p:cNvPr id="179" name="「彼は胸を押さえて苦しそうだ」   → 「疾患の疑い」…"/>
          <p:cNvSpPr txBox="1"/>
          <p:nvPr/>
        </p:nvSpPr>
        <p:spPr>
          <a:xfrm>
            <a:off x="3251677" y="9861111"/>
            <a:ext cx="16524733"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「彼は胸を押さえて苦しそうだ」　　　→　「疾患の疑い」</a:t>
            </a:r>
          </a:p>
          <a:p>
            <a:pPr algn="l">
              <a:defRPr sz="4800"/>
            </a:pPr>
            <a:r>
              <a:t>「私は毎日不自由なく過ごしていく」　→　「健康」</a:t>
            </a:r>
          </a:p>
        </p:txBody>
      </p:sp>
      <p:sp>
        <p:nvSpPr>
          <p:cNvPr id="180" name="カテゴリ例：ポジティブ or ネガティブ"/>
          <p:cNvSpPr txBox="1"/>
          <p:nvPr/>
        </p:nvSpPr>
        <p:spPr>
          <a:xfrm>
            <a:off x="2077485" y="4267200"/>
            <a:ext cx="109822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カテゴリ例：ポジティブ or ネガティブ</a:t>
            </a:r>
          </a:p>
        </p:txBody>
      </p:sp>
      <p:sp>
        <p:nvSpPr>
          <p:cNvPr id="181" name="カテゴリ例：疾患の疑い or 健康"/>
          <p:cNvSpPr txBox="1"/>
          <p:nvPr/>
        </p:nvSpPr>
        <p:spPr>
          <a:xfrm>
            <a:off x="2077485" y="8473353"/>
            <a:ext cx="9153449"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カテゴリ例：疾患の疑い or 健康</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1901</Words>
  <Application>Microsoft Macintosh PowerPoint</Application>
  <PresentationFormat>ユーザー設定</PresentationFormat>
  <Paragraphs>342</Paragraphs>
  <Slides>41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ヒラギノ角ゴ ProN W3</vt:lpstr>
      <vt:lpstr>ヒラギノ角ゴ ProN W6</vt:lpstr>
      <vt:lpstr>Helvetica Neue Light</vt:lpstr>
      <vt:lpstr>White</vt:lpstr>
      <vt:lpstr>医療とAIビッグデータ応用 NLP②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1</cp:revision>
  <dcterms:modified xsi:type="dcterms:W3CDTF">2024-07-23T15:42:08Z</dcterms:modified>
</cp:coreProperties>
</file>